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75" r:id="rId2"/>
    <p:sldId id="260" r:id="rId3"/>
    <p:sldId id="257" r:id="rId4"/>
    <p:sldId id="258" r:id="rId5"/>
    <p:sldId id="259" r:id="rId6"/>
    <p:sldId id="262" r:id="rId7"/>
    <p:sldId id="263" r:id="rId8"/>
    <p:sldId id="264" r:id="rId9"/>
    <p:sldId id="265" r:id="rId10"/>
    <p:sldId id="266" r:id="rId11"/>
    <p:sldId id="268" r:id="rId12"/>
    <p:sldId id="269" r:id="rId13"/>
    <p:sldId id="270" r:id="rId14"/>
    <p:sldId id="261" r:id="rId15"/>
    <p:sldId id="271" r:id="rId16"/>
    <p:sldId id="273" r:id="rId17"/>
    <p:sldId id="27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9C"/>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83" autoAdjust="0"/>
  </p:normalViewPr>
  <p:slideViewPr>
    <p:cSldViewPr snapToObjects="1">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E0BD194C-7C24-9E4B-A145-5443C008C8CC}"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26E15-5524-174F-842A-6004F31CF9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0BD194C-7C24-9E4B-A145-5443C008C8CC}"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26E15-5524-174F-842A-6004F31CF9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0BD194C-7C24-9E4B-A145-5443C008C8CC}"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26E15-5524-174F-842A-6004F31CF9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0BD194C-7C24-9E4B-A145-5443C008C8CC}"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26E15-5524-174F-842A-6004F31CF9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E0BD194C-7C24-9E4B-A145-5443C008C8CC}"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26E15-5524-174F-842A-6004F31CF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E0BD194C-7C24-9E4B-A145-5443C008C8CC}" type="datetimeFigureOut">
              <a:rPr lang="en-US" smtClean="0"/>
              <a:pPr/>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26E15-5524-174F-842A-6004F31CF9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E0BD194C-7C24-9E4B-A145-5443C008C8CC}" type="datetimeFigureOut">
              <a:rPr lang="en-US" smtClean="0"/>
              <a:pPr/>
              <a:t>11/19/2014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626E15-5524-174F-842A-6004F31CF9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E0BD194C-7C24-9E4B-A145-5443C008C8CC}" type="datetimeFigureOut">
              <a:rPr lang="en-US" smtClean="0"/>
              <a:pPr/>
              <a:t>11/19/2014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626E15-5524-174F-842A-6004F31CF9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D194C-7C24-9E4B-A145-5443C008C8CC}" type="datetimeFigureOut">
              <a:rPr lang="en-US" smtClean="0"/>
              <a:pPr/>
              <a:t>11/19/2014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626E15-5524-174F-842A-6004F31CF9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0BD194C-7C24-9E4B-A145-5443C008C8CC}" type="datetimeFigureOut">
              <a:rPr lang="en-US" smtClean="0"/>
              <a:pPr/>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26E15-5524-174F-842A-6004F31CF9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0BD194C-7C24-9E4B-A145-5443C008C8CC}" type="datetimeFigureOut">
              <a:rPr lang="en-US" smtClean="0"/>
              <a:pPr/>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26E15-5524-174F-842A-6004F31CF9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D194C-7C24-9E4B-A145-5443C008C8CC}" type="datetimeFigureOut">
              <a:rPr lang="en-US" smtClean="0"/>
              <a:pPr/>
              <a:t>11/19/2014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26E15-5524-174F-842A-6004F31CF9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marketing.unimelb.edu.au/"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755576" y="1988840"/>
            <a:ext cx="6781800" cy="3970318"/>
          </a:xfrm>
          <a:prstGeom prst="rect">
            <a:avLst/>
          </a:prstGeom>
          <a:noFill/>
        </p:spPr>
        <p:txBody>
          <a:bodyPr wrap="square" rtlCol="0">
            <a:spAutoFit/>
          </a:bodyPr>
          <a:lstStyle/>
          <a:p>
            <a:r>
              <a:rPr lang="en-US" sz="3600" dirty="0" smtClean="0">
                <a:solidFill>
                  <a:schemeClr val="accent1">
                    <a:lumMod val="75000"/>
                  </a:schemeClr>
                </a:solidFill>
                <a:latin typeface="Helvetica"/>
                <a:cs typeface="Helvetica"/>
              </a:rPr>
              <a:t>Why use this presentation?</a:t>
            </a:r>
            <a:endParaRPr lang="en-US" sz="3600" dirty="0" smtClean="0">
              <a:solidFill>
                <a:schemeClr val="accent1">
                  <a:lumMod val="75000"/>
                </a:schemeClr>
              </a:solidFill>
              <a:latin typeface="Helvetica"/>
              <a:cs typeface="Helvetica"/>
            </a:endParaRPr>
          </a:p>
          <a:p>
            <a:endParaRPr lang="en-US" sz="3600" dirty="0" smtClean="0">
              <a:solidFill>
                <a:schemeClr val="accent1">
                  <a:lumMod val="75000"/>
                </a:schemeClr>
              </a:solidFill>
              <a:latin typeface="Arial"/>
              <a:cs typeface="Arial"/>
            </a:endParaRPr>
          </a:p>
          <a:p>
            <a:r>
              <a:rPr lang="en-US" sz="1400" dirty="0" smtClean="0">
                <a:solidFill>
                  <a:schemeClr val="accent1">
                    <a:lumMod val="75000"/>
                  </a:schemeClr>
                </a:solidFill>
                <a:latin typeface="Arial"/>
                <a:cs typeface="Arial"/>
              </a:rPr>
              <a:t>This presentation has been developed as a guide to what type of information you should provide to students in a University of Melbourne Overseas Subject (UMOS) pre-departure session.</a:t>
            </a:r>
          </a:p>
          <a:p>
            <a:endParaRPr lang="en-US" sz="1400" dirty="0">
              <a:solidFill>
                <a:schemeClr val="accent1">
                  <a:lumMod val="75000"/>
                </a:schemeClr>
              </a:solidFill>
              <a:latin typeface="Arial"/>
              <a:cs typeface="Arial"/>
            </a:endParaRPr>
          </a:p>
          <a:p>
            <a:r>
              <a:rPr lang="en-US" sz="1400" dirty="0" smtClean="0">
                <a:solidFill>
                  <a:schemeClr val="accent1">
                    <a:lumMod val="75000"/>
                  </a:schemeClr>
                </a:solidFill>
                <a:latin typeface="Arial"/>
                <a:cs typeface="Arial"/>
              </a:rPr>
              <a:t>It is not compulsory for you to address every section as not all slides will apply to your destination, however we recommend that you review this presentation to ensure that you have not omitted any key areas.</a:t>
            </a:r>
          </a:p>
          <a:p>
            <a:endParaRPr lang="en-US" sz="1400" dirty="0">
              <a:solidFill>
                <a:schemeClr val="accent1">
                  <a:lumMod val="75000"/>
                </a:schemeClr>
              </a:solidFill>
              <a:latin typeface="Arial"/>
              <a:cs typeface="Arial"/>
            </a:endParaRPr>
          </a:p>
          <a:p>
            <a:r>
              <a:rPr lang="en-US" sz="1400" dirty="0" smtClean="0">
                <a:solidFill>
                  <a:schemeClr val="accent1">
                    <a:lumMod val="75000"/>
                  </a:schemeClr>
                </a:solidFill>
                <a:latin typeface="Arial"/>
                <a:cs typeface="Arial"/>
              </a:rPr>
              <a:t>We hope that this is a valuable resource for those staff running a pre-departure session for the first time and welcome your feedback.</a:t>
            </a:r>
          </a:p>
          <a:p>
            <a:endParaRPr lang="en-US" sz="1400" dirty="0">
              <a:solidFill>
                <a:schemeClr val="accent1">
                  <a:lumMod val="75000"/>
                </a:schemeClr>
              </a:solidFill>
              <a:latin typeface="Arial"/>
              <a:cs typeface="Arial"/>
            </a:endParaRPr>
          </a:p>
          <a:p>
            <a:r>
              <a:rPr lang="en-US" sz="1400" dirty="0" smtClean="0">
                <a:solidFill>
                  <a:schemeClr val="accent1">
                    <a:lumMod val="75000"/>
                  </a:schemeClr>
                </a:solidFill>
                <a:latin typeface="Arial"/>
                <a:cs typeface="Arial"/>
              </a:rPr>
              <a:t>Thank you, </a:t>
            </a:r>
          </a:p>
          <a:p>
            <a:r>
              <a:rPr lang="en-US" sz="1400" dirty="0" smtClean="0">
                <a:solidFill>
                  <a:schemeClr val="accent1">
                    <a:lumMod val="75000"/>
                  </a:schemeClr>
                </a:solidFill>
                <a:latin typeface="Arial"/>
                <a:cs typeface="Arial"/>
              </a:rPr>
              <a:t>Melbourne Global Mobility</a:t>
            </a:r>
            <a:endParaRPr lang="en-US" sz="1200" dirty="0" smtClean="0">
              <a:solidFill>
                <a:schemeClr val="accent1">
                  <a:lumMod val="75000"/>
                </a:schemeClr>
              </a:solidFill>
              <a:latin typeface="Arial"/>
              <a:cs typeface="Arial"/>
            </a:endParaRPr>
          </a:p>
        </p:txBody>
      </p:sp>
    </p:spTree>
    <p:extLst>
      <p:ext uri="{BB962C8B-B14F-4D97-AF65-F5344CB8AC3E}">
        <p14:creationId xmlns:p14="http://schemas.microsoft.com/office/powerpoint/2010/main" val="1978780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1043608" y="1622829"/>
            <a:ext cx="6912768" cy="4801314"/>
          </a:xfrm>
          <a:prstGeom prst="rect">
            <a:avLst/>
          </a:prstGeom>
          <a:noFill/>
        </p:spPr>
        <p:txBody>
          <a:bodyPr wrap="square" rtlCol="0">
            <a:spAutoFit/>
          </a:bodyPr>
          <a:lstStyle/>
          <a:p>
            <a:r>
              <a:rPr lang="en-US" sz="3600" dirty="0" smtClean="0">
                <a:solidFill>
                  <a:schemeClr val="accent1">
                    <a:lumMod val="75000"/>
                  </a:schemeClr>
                </a:solidFill>
                <a:latin typeface="Helvetica"/>
                <a:cs typeface="Helvetica"/>
              </a:rPr>
              <a:t>Cultural Differences&amp; Local Laws</a:t>
            </a:r>
          </a:p>
          <a:p>
            <a:endParaRPr lang="en-US" sz="3600" dirty="0" smtClean="0">
              <a:solidFill>
                <a:schemeClr val="accent1">
                  <a:lumMod val="75000"/>
                </a:schemeClr>
              </a:solidFill>
              <a:latin typeface="Arial"/>
              <a:cs typeface="Arial"/>
            </a:endParaRPr>
          </a:p>
          <a:p>
            <a:r>
              <a:rPr lang="en-US" sz="1400" i="1" dirty="0" smtClean="0">
                <a:solidFill>
                  <a:schemeClr val="accent1">
                    <a:lumMod val="75000"/>
                  </a:schemeClr>
                </a:solidFill>
                <a:latin typeface="Arial"/>
                <a:cs typeface="Arial"/>
              </a:rPr>
              <a:t>Learning to navigate and understand a new culture will be part of the subject, but what do students need to know before they arrive?</a:t>
            </a:r>
          </a:p>
          <a:p>
            <a:pPr>
              <a:buFont typeface="Arial"/>
              <a:buChar char="•"/>
            </a:pPr>
            <a:endParaRPr lang="en-US" sz="1200" dirty="0" smtClean="0">
              <a:solidFill>
                <a:schemeClr val="accent1">
                  <a:lumMod val="75000"/>
                </a:schemeClr>
              </a:solidFill>
              <a:latin typeface="Arial"/>
              <a:cs typeface="Arial"/>
            </a:endParaRPr>
          </a:p>
          <a:p>
            <a:pPr>
              <a:spcAft>
                <a:spcPts val="1200"/>
              </a:spcAft>
              <a:buFont typeface="Arial"/>
              <a:buChar char="•"/>
            </a:pPr>
            <a:r>
              <a:rPr lang="en-US" sz="1200" dirty="0" smtClean="0">
                <a:solidFill>
                  <a:schemeClr val="accent1">
                    <a:lumMod val="75000"/>
                  </a:schemeClr>
                </a:solidFill>
                <a:latin typeface="Arial"/>
                <a:cs typeface="Arial"/>
              </a:rPr>
              <a:t> </a:t>
            </a:r>
            <a:r>
              <a:rPr lang="en-US" sz="1200" b="1" dirty="0" smtClean="0">
                <a:solidFill>
                  <a:schemeClr val="accent1">
                    <a:lumMod val="75000"/>
                  </a:schemeClr>
                </a:solidFill>
                <a:latin typeface="Arial"/>
                <a:cs typeface="Arial"/>
              </a:rPr>
              <a:t>Dress</a:t>
            </a:r>
            <a:r>
              <a:rPr lang="en-US" sz="1200" dirty="0" smtClean="0">
                <a:solidFill>
                  <a:schemeClr val="accent1">
                    <a:lumMod val="75000"/>
                  </a:schemeClr>
                </a:solidFill>
                <a:latin typeface="Arial"/>
                <a:cs typeface="Arial"/>
              </a:rPr>
              <a:t>. What is appropriate dress for men and women at your destination? Does this apply all of the time or only when visiting religious sites?</a:t>
            </a:r>
          </a:p>
          <a:p>
            <a:pPr>
              <a:spcAft>
                <a:spcPts val="1200"/>
              </a:spcAft>
              <a:buFont typeface="Arial"/>
              <a:buChar char="•"/>
            </a:pPr>
            <a:r>
              <a:rPr lang="en-US" sz="1200" dirty="0">
                <a:solidFill>
                  <a:schemeClr val="accent1">
                    <a:lumMod val="75000"/>
                  </a:schemeClr>
                </a:solidFill>
                <a:latin typeface="Arial"/>
                <a:cs typeface="Arial"/>
              </a:rPr>
              <a:t> </a:t>
            </a:r>
            <a:r>
              <a:rPr lang="en-US" sz="1200" b="1" dirty="0" smtClean="0">
                <a:solidFill>
                  <a:schemeClr val="accent1">
                    <a:lumMod val="75000"/>
                  </a:schemeClr>
                </a:solidFill>
                <a:latin typeface="Arial"/>
                <a:cs typeface="Arial"/>
              </a:rPr>
              <a:t>Laws</a:t>
            </a:r>
            <a:r>
              <a:rPr lang="en-US" sz="1200" dirty="0" smtClean="0">
                <a:solidFill>
                  <a:schemeClr val="accent1">
                    <a:lumMod val="75000"/>
                  </a:schemeClr>
                </a:solidFill>
                <a:latin typeface="Arial"/>
                <a:cs typeface="Arial"/>
              </a:rPr>
              <a:t>. Are there any strict laws that students may not be familiar with? What is the country’s stance on alcohol and drugs? Is touching, hugging or kissing in public allowed? What is the attitude towards LGBT individuals?</a:t>
            </a:r>
          </a:p>
          <a:p>
            <a:pPr>
              <a:spcAft>
                <a:spcPts val="1200"/>
              </a:spcAft>
              <a:buFont typeface="Arial"/>
              <a:buChar char="•"/>
            </a:pPr>
            <a:r>
              <a:rPr lang="en-US" sz="1200" dirty="0">
                <a:solidFill>
                  <a:schemeClr val="accent1">
                    <a:lumMod val="75000"/>
                  </a:schemeClr>
                </a:solidFill>
                <a:latin typeface="Arial"/>
                <a:cs typeface="Arial"/>
              </a:rPr>
              <a:t> </a:t>
            </a:r>
            <a:r>
              <a:rPr lang="en-US" sz="1200" b="1" dirty="0" smtClean="0">
                <a:solidFill>
                  <a:schemeClr val="accent1">
                    <a:lumMod val="75000"/>
                  </a:schemeClr>
                </a:solidFill>
                <a:latin typeface="Arial"/>
                <a:cs typeface="Arial"/>
              </a:rPr>
              <a:t>Unspoken rules</a:t>
            </a:r>
            <a:r>
              <a:rPr lang="en-US" sz="1200" dirty="0" smtClean="0">
                <a:solidFill>
                  <a:schemeClr val="accent1">
                    <a:lumMod val="75000"/>
                  </a:schemeClr>
                </a:solidFill>
                <a:latin typeface="Arial"/>
                <a:cs typeface="Arial"/>
              </a:rPr>
              <a:t>. What is considered polite and offensive in the local culture? Those examples mentioned above may not be outlawed, but are they acceptable?</a:t>
            </a:r>
          </a:p>
          <a:p>
            <a:pPr>
              <a:spcAft>
                <a:spcPts val="1200"/>
              </a:spcAft>
              <a:buFont typeface="Arial"/>
              <a:buChar char="•"/>
            </a:pPr>
            <a:r>
              <a:rPr lang="en-US" sz="1200" dirty="0">
                <a:solidFill>
                  <a:schemeClr val="accent1">
                    <a:lumMod val="75000"/>
                  </a:schemeClr>
                </a:solidFill>
                <a:latin typeface="Arial"/>
                <a:cs typeface="Arial"/>
              </a:rPr>
              <a:t> </a:t>
            </a:r>
            <a:r>
              <a:rPr lang="en-US" sz="1200" b="1" dirty="0" smtClean="0">
                <a:solidFill>
                  <a:schemeClr val="accent1">
                    <a:lumMod val="75000"/>
                  </a:schemeClr>
                </a:solidFill>
                <a:latin typeface="Arial"/>
                <a:cs typeface="Arial"/>
              </a:rPr>
              <a:t>Photographs</a:t>
            </a:r>
            <a:r>
              <a:rPr lang="en-US" sz="1200" dirty="0" smtClean="0">
                <a:solidFill>
                  <a:schemeClr val="accent1">
                    <a:lumMod val="75000"/>
                  </a:schemeClr>
                </a:solidFill>
                <a:latin typeface="Arial"/>
                <a:cs typeface="Arial"/>
              </a:rPr>
              <a:t>. Remind students to always ask for permission before taking photographs</a:t>
            </a:r>
            <a:r>
              <a:rPr lang="en-US" sz="1200" dirty="0">
                <a:solidFill>
                  <a:schemeClr val="accent1">
                    <a:lumMod val="75000"/>
                  </a:schemeClr>
                </a:solidFill>
                <a:latin typeface="Arial"/>
                <a:cs typeface="Arial"/>
              </a:rPr>
              <a:t>.</a:t>
            </a:r>
            <a:endParaRPr lang="en-US" sz="1200" dirty="0" smtClean="0">
              <a:solidFill>
                <a:schemeClr val="accent1">
                  <a:lumMod val="75000"/>
                </a:schemeClr>
              </a:solidFill>
              <a:latin typeface="Arial"/>
              <a:cs typeface="Arial"/>
            </a:endParaRPr>
          </a:p>
          <a:p>
            <a:pPr>
              <a:spcAft>
                <a:spcPts val="1200"/>
              </a:spcAft>
              <a:buFont typeface="Arial"/>
              <a:buChar char="•"/>
            </a:pPr>
            <a:r>
              <a:rPr lang="en-US" sz="1200" dirty="0">
                <a:solidFill>
                  <a:schemeClr val="accent1">
                    <a:lumMod val="75000"/>
                  </a:schemeClr>
                </a:solidFill>
                <a:latin typeface="Arial"/>
                <a:cs typeface="Arial"/>
              </a:rPr>
              <a:t> </a:t>
            </a:r>
            <a:r>
              <a:rPr lang="en-US" sz="1200" b="1" dirty="0" smtClean="0">
                <a:solidFill>
                  <a:schemeClr val="accent1">
                    <a:lumMod val="75000"/>
                  </a:schemeClr>
                </a:solidFill>
                <a:latin typeface="Arial"/>
                <a:cs typeface="Arial"/>
              </a:rPr>
              <a:t>Scams</a:t>
            </a:r>
            <a:r>
              <a:rPr lang="en-US" sz="1200" dirty="0" smtClean="0">
                <a:solidFill>
                  <a:schemeClr val="accent1">
                    <a:lumMod val="75000"/>
                  </a:schemeClr>
                </a:solidFill>
                <a:latin typeface="Arial"/>
                <a:cs typeface="Arial"/>
              </a:rPr>
              <a:t>. Are there any known local scams that students need to be aware of? How should students react to beggars?</a:t>
            </a:r>
          </a:p>
          <a:p>
            <a:pPr>
              <a:spcAft>
                <a:spcPts val="1200"/>
              </a:spcAft>
              <a:buFont typeface="Arial"/>
              <a:buChar char="•"/>
            </a:pPr>
            <a:r>
              <a:rPr lang="en-US" sz="1200" dirty="0">
                <a:solidFill>
                  <a:schemeClr val="accent1">
                    <a:lumMod val="75000"/>
                  </a:schemeClr>
                </a:solidFill>
                <a:latin typeface="Arial"/>
                <a:cs typeface="Arial"/>
              </a:rPr>
              <a:t> </a:t>
            </a:r>
            <a:r>
              <a:rPr lang="en-US" sz="1200" b="1" dirty="0" smtClean="0">
                <a:solidFill>
                  <a:schemeClr val="accent1">
                    <a:lumMod val="75000"/>
                  </a:schemeClr>
                </a:solidFill>
                <a:latin typeface="Arial"/>
                <a:cs typeface="Arial"/>
              </a:rPr>
              <a:t>Bargaining</a:t>
            </a:r>
            <a:r>
              <a:rPr lang="en-US" sz="1200" dirty="0" smtClean="0">
                <a:solidFill>
                  <a:schemeClr val="accent1">
                    <a:lumMod val="75000"/>
                  </a:schemeClr>
                </a:solidFill>
                <a:latin typeface="Arial"/>
                <a:cs typeface="Arial"/>
              </a:rPr>
              <a:t>. Is it acceptable to bargain when shopping? How is this done? How should students handle being bombarded at markets and in the street by people wanting them to purchase goods?</a:t>
            </a:r>
          </a:p>
        </p:txBody>
      </p:sp>
    </p:spTree>
    <p:extLst>
      <p:ext uri="{BB962C8B-B14F-4D97-AF65-F5344CB8AC3E}">
        <p14:creationId xmlns:p14="http://schemas.microsoft.com/office/powerpoint/2010/main" val="2037753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685800" y="2420888"/>
            <a:ext cx="6781800" cy="3231654"/>
          </a:xfrm>
          <a:prstGeom prst="rect">
            <a:avLst/>
          </a:prstGeom>
          <a:noFill/>
        </p:spPr>
        <p:txBody>
          <a:bodyPr wrap="square" rtlCol="0">
            <a:spAutoFit/>
          </a:bodyPr>
          <a:lstStyle/>
          <a:p>
            <a:r>
              <a:rPr lang="en-US" sz="3600" dirty="0" smtClean="0">
                <a:solidFill>
                  <a:schemeClr val="accent1">
                    <a:lumMod val="75000"/>
                  </a:schemeClr>
                </a:solidFill>
                <a:latin typeface="Helvetica"/>
                <a:cs typeface="Helvetica"/>
              </a:rPr>
              <a:t>Money</a:t>
            </a:r>
          </a:p>
          <a:p>
            <a:endParaRPr lang="en-US" sz="3600" dirty="0" smtClean="0">
              <a:solidFill>
                <a:schemeClr val="accent1">
                  <a:lumMod val="75000"/>
                </a:schemeClr>
              </a:solidFill>
              <a:latin typeface="Arial"/>
              <a:cs typeface="Arial"/>
            </a:endParaRPr>
          </a:p>
          <a:p>
            <a:r>
              <a:rPr lang="en-US" sz="1400" i="1" dirty="0" smtClean="0">
                <a:solidFill>
                  <a:schemeClr val="accent1">
                    <a:lumMod val="75000"/>
                  </a:schemeClr>
                </a:solidFill>
                <a:latin typeface="Arial"/>
                <a:cs typeface="Arial"/>
              </a:rPr>
              <a:t>In addition to reiterating the budget for additional expenses, this section should cover:</a:t>
            </a:r>
          </a:p>
          <a:p>
            <a:pPr>
              <a:buFont typeface="Arial"/>
              <a:buChar char="•"/>
            </a:pPr>
            <a:endParaRPr lang="en-US" sz="1200" dirty="0" smtClean="0">
              <a:solidFill>
                <a:schemeClr val="accent1">
                  <a:lumMod val="75000"/>
                </a:schemeClr>
              </a:solidFill>
              <a:latin typeface="Arial"/>
              <a:cs typeface="Arial"/>
            </a:endParaRPr>
          </a:p>
          <a:p>
            <a:pPr>
              <a:spcAft>
                <a:spcPts val="1200"/>
              </a:spcAft>
              <a:buFont typeface="Arial"/>
              <a:buChar char="•"/>
            </a:pPr>
            <a:r>
              <a:rPr lang="en-US" sz="1200" dirty="0" smtClean="0">
                <a:solidFill>
                  <a:schemeClr val="accent1">
                    <a:lumMod val="75000"/>
                  </a:schemeClr>
                </a:solidFill>
                <a:latin typeface="Arial"/>
                <a:cs typeface="Arial"/>
              </a:rPr>
              <a:t> </a:t>
            </a:r>
            <a:r>
              <a:rPr lang="en-US" sz="1200" b="1" dirty="0" smtClean="0">
                <a:solidFill>
                  <a:schemeClr val="accent1">
                    <a:lumMod val="75000"/>
                  </a:schemeClr>
                </a:solidFill>
                <a:latin typeface="Arial"/>
                <a:cs typeface="Arial"/>
              </a:rPr>
              <a:t>Exchange rate</a:t>
            </a:r>
            <a:r>
              <a:rPr lang="en-US" sz="1200" dirty="0" smtClean="0">
                <a:solidFill>
                  <a:schemeClr val="accent1">
                    <a:lumMod val="75000"/>
                  </a:schemeClr>
                </a:solidFill>
                <a:latin typeface="Arial"/>
                <a:cs typeface="Arial"/>
              </a:rPr>
              <a:t>. What is it at the moment? In which direction has it been moving recently?</a:t>
            </a:r>
          </a:p>
          <a:p>
            <a:pPr>
              <a:spcAft>
                <a:spcPts val="1200"/>
              </a:spcAft>
              <a:buFont typeface="Arial"/>
              <a:buChar char="•"/>
            </a:pPr>
            <a:r>
              <a:rPr lang="en-US" sz="1200" dirty="0">
                <a:solidFill>
                  <a:schemeClr val="accent1">
                    <a:lumMod val="75000"/>
                  </a:schemeClr>
                </a:solidFill>
                <a:latin typeface="Arial"/>
                <a:cs typeface="Arial"/>
              </a:rPr>
              <a:t> </a:t>
            </a:r>
            <a:r>
              <a:rPr lang="en-US" sz="1200" b="1" dirty="0" smtClean="0">
                <a:solidFill>
                  <a:schemeClr val="accent1">
                    <a:lumMod val="75000"/>
                  </a:schemeClr>
                </a:solidFill>
                <a:latin typeface="Arial"/>
                <a:cs typeface="Arial"/>
              </a:rPr>
              <a:t>Access</a:t>
            </a:r>
            <a:r>
              <a:rPr lang="en-US" sz="1200" dirty="0" smtClean="0">
                <a:solidFill>
                  <a:schemeClr val="accent1">
                    <a:lumMod val="75000"/>
                  </a:schemeClr>
                </a:solidFill>
                <a:latin typeface="Arial"/>
                <a:cs typeface="Arial"/>
              </a:rPr>
              <a:t>. Will ATMs be widely available at your destination? Will students need to carry cash and exchange along the way? Do vendors accept multiple currencies?</a:t>
            </a:r>
          </a:p>
          <a:p>
            <a:pPr>
              <a:spcAft>
                <a:spcPts val="1200"/>
              </a:spcAft>
              <a:buFont typeface="Arial"/>
              <a:buChar char="•"/>
            </a:pPr>
            <a:r>
              <a:rPr lang="en-US" sz="1200" dirty="0">
                <a:solidFill>
                  <a:schemeClr val="accent1">
                    <a:lumMod val="75000"/>
                  </a:schemeClr>
                </a:solidFill>
                <a:latin typeface="Arial"/>
                <a:cs typeface="Arial"/>
              </a:rPr>
              <a:t> </a:t>
            </a:r>
            <a:r>
              <a:rPr lang="en-US" sz="1200" b="1" dirty="0" smtClean="0">
                <a:solidFill>
                  <a:schemeClr val="accent1">
                    <a:lumMod val="75000"/>
                  </a:schemeClr>
                </a:solidFill>
                <a:latin typeface="Arial"/>
                <a:cs typeface="Arial"/>
              </a:rPr>
              <a:t>Tipping</a:t>
            </a:r>
            <a:r>
              <a:rPr lang="en-US" sz="1200" dirty="0" smtClean="0">
                <a:solidFill>
                  <a:schemeClr val="accent1">
                    <a:lumMod val="75000"/>
                  </a:schemeClr>
                </a:solidFill>
                <a:latin typeface="Arial"/>
                <a:cs typeface="Arial"/>
              </a:rPr>
              <a:t>. What is expected in your destination country? For group tours should students tip individually or will it be done as a group? If tipping as a group, will someone be in charge of a kitty?</a:t>
            </a:r>
          </a:p>
        </p:txBody>
      </p:sp>
    </p:spTree>
    <p:extLst>
      <p:ext uri="{BB962C8B-B14F-4D97-AF65-F5344CB8AC3E}">
        <p14:creationId xmlns:p14="http://schemas.microsoft.com/office/powerpoint/2010/main" val="887053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685800" y="1700808"/>
            <a:ext cx="6781800" cy="4955203"/>
          </a:xfrm>
          <a:prstGeom prst="rect">
            <a:avLst/>
          </a:prstGeom>
          <a:noFill/>
        </p:spPr>
        <p:txBody>
          <a:bodyPr wrap="square" rtlCol="0">
            <a:spAutoFit/>
          </a:bodyPr>
          <a:lstStyle/>
          <a:p>
            <a:r>
              <a:rPr lang="en-US" sz="3600" dirty="0" smtClean="0">
                <a:solidFill>
                  <a:schemeClr val="accent1">
                    <a:lumMod val="75000"/>
                  </a:schemeClr>
                </a:solidFill>
                <a:latin typeface="Helvetica"/>
                <a:cs typeface="Helvetica"/>
              </a:rPr>
              <a:t>Travel Documents</a:t>
            </a:r>
          </a:p>
          <a:p>
            <a:endParaRPr lang="en-US" sz="3600" dirty="0" smtClean="0">
              <a:solidFill>
                <a:schemeClr val="accent1">
                  <a:lumMod val="75000"/>
                </a:schemeClr>
              </a:solidFill>
              <a:latin typeface="Arial"/>
              <a:cs typeface="Arial"/>
            </a:endParaRPr>
          </a:p>
          <a:p>
            <a:r>
              <a:rPr lang="en-US" sz="1400" i="1" dirty="0" smtClean="0">
                <a:solidFill>
                  <a:schemeClr val="accent1">
                    <a:lumMod val="75000"/>
                  </a:schemeClr>
                </a:solidFill>
                <a:latin typeface="Arial"/>
                <a:cs typeface="Arial"/>
              </a:rPr>
              <a:t>Hopefully students have sorted out their travel documents by now, but it’s always good to remind them what is required.</a:t>
            </a:r>
          </a:p>
          <a:p>
            <a:pPr>
              <a:buFont typeface="Arial"/>
              <a:buChar char="•"/>
            </a:pPr>
            <a:endParaRPr lang="en-US" sz="1200" dirty="0" smtClean="0">
              <a:solidFill>
                <a:schemeClr val="accent1">
                  <a:lumMod val="75000"/>
                </a:schemeClr>
              </a:solidFill>
              <a:latin typeface="Arial"/>
              <a:cs typeface="Arial"/>
            </a:endParaRPr>
          </a:p>
          <a:p>
            <a:pPr>
              <a:spcAft>
                <a:spcPts val="1200"/>
              </a:spcAft>
              <a:buFont typeface="Arial"/>
              <a:buChar char="•"/>
            </a:pPr>
            <a:r>
              <a:rPr lang="en-US" sz="1200" dirty="0" smtClean="0">
                <a:solidFill>
                  <a:schemeClr val="accent1">
                    <a:lumMod val="75000"/>
                  </a:schemeClr>
                </a:solidFill>
                <a:latin typeface="Arial"/>
                <a:cs typeface="Arial"/>
              </a:rPr>
              <a:t> </a:t>
            </a:r>
            <a:r>
              <a:rPr lang="en-US" sz="1200" b="1" dirty="0" smtClean="0">
                <a:solidFill>
                  <a:schemeClr val="accent1">
                    <a:lumMod val="75000"/>
                  </a:schemeClr>
                </a:solidFill>
                <a:latin typeface="Arial"/>
                <a:cs typeface="Arial"/>
              </a:rPr>
              <a:t>Passports</a:t>
            </a:r>
            <a:r>
              <a:rPr lang="en-US" sz="1200" dirty="0" smtClean="0">
                <a:solidFill>
                  <a:schemeClr val="accent1">
                    <a:lumMod val="75000"/>
                  </a:schemeClr>
                </a:solidFill>
                <a:latin typeface="Arial"/>
                <a:cs typeface="Arial"/>
              </a:rPr>
              <a:t>. Students and staff must have a </a:t>
            </a:r>
            <a:r>
              <a:rPr lang="en-US" sz="1200" dirty="0" smtClean="0">
                <a:solidFill>
                  <a:schemeClr val="accent1">
                    <a:lumMod val="75000"/>
                  </a:schemeClr>
                </a:solidFill>
                <a:latin typeface="Arial"/>
                <a:cs typeface="Arial"/>
              </a:rPr>
              <a:t>passport </a:t>
            </a:r>
            <a:r>
              <a:rPr lang="en-US" sz="1200" dirty="0" smtClean="0">
                <a:solidFill>
                  <a:schemeClr val="accent1">
                    <a:lumMod val="75000"/>
                  </a:schemeClr>
                </a:solidFill>
                <a:latin typeface="Arial"/>
                <a:cs typeface="Arial"/>
              </a:rPr>
              <a:t>valid for at least 6 months after they return. Many countries will not allow entry if passports are close to expiring.</a:t>
            </a:r>
          </a:p>
          <a:p>
            <a:pPr>
              <a:spcAft>
                <a:spcPts val="1200"/>
              </a:spcAft>
              <a:buFont typeface="Arial"/>
              <a:buChar char="•"/>
            </a:pPr>
            <a:r>
              <a:rPr lang="en-US" sz="1200" dirty="0">
                <a:solidFill>
                  <a:schemeClr val="accent1">
                    <a:lumMod val="75000"/>
                  </a:schemeClr>
                </a:solidFill>
                <a:latin typeface="Arial"/>
                <a:cs typeface="Arial"/>
              </a:rPr>
              <a:t> </a:t>
            </a:r>
            <a:r>
              <a:rPr lang="en-US" sz="1200" b="1" dirty="0" smtClean="0">
                <a:solidFill>
                  <a:schemeClr val="accent1">
                    <a:lumMod val="75000"/>
                  </a:schemeClr>
                </a:solidFill>
                <a:latin typeface="Arial"/>
                <a:cs typeface="Arial"/>
              </a:rPr>
              <a:t>Visas</a:t>
            </a:r>
            <a:r>
              <a:rPr lang="en-US" sz="1200" dirty="0" smtClean="0">
                <a:solidFill>
                  <a:schemeClr val="accent1">
                    <a:lumMod val="75000"/>
                  </a:schemeClr>
                </a:solidFill>
                <a:latin typeface="Arial"/>
                <a:cs typeface="Arial"/>
              </a:rPr>
              <a:t>. Does your destination country require students to have a visa? What about students who are not Australian citizens? Can it be purchased on arrival or must it be </a:t>
            </a:r>
            <a:r>
              <a:rPr lang="en-US" sz="1200" dirty="0" err="1" smtClean="0">
                <a:solidFill>
                  <a:schemeClr val="accent1">
                    <a:lumMod val="75000"/>
                  </a:schemeClr>
                </a:solidFill>
                <a:latin typeface="Arial"/>
                <a:cs typeface="Arial"/>
              </a:rPr>
              <a:t>organised</a:t>
            </a:r>
            <a:r>
              <a:rPr lang="en-US" sz="1200" dirty="0">
                <a:solidFill>
                  <a:schemeClr val="accent1">
                    <a:lumMod val="75000"/>
                  </a:schemeClr>
                </a:solidFill>
                <a:latin typeface="Arial"/>
                <a:cs typeface="Arial"/>
              </a:rPr>
              <a:t> </a:t>
            </a:r>
            <a:r>
              <a:rPr lang="en-US" sz="1200" dirty="0" smtClean="0">
                <a:solidFill>
                  <a:schemeClr val="accent1">
                    <a:lumMod val="75000"/>
                  </a:schemeClr>
                </a:solidFill>
                <a:latin typeface="Arial"/>
                <a:cs typeface="Arial"/>
              </a:rPr>
              <a:t>prior to departure? How much is it?</a:t>
            </a:r>
          </a:p>
          <a:p>
            <a:pPr>
              <a:spcAft>
                <a:spcPts val="1200"/>
              </a:spcAft>
              <a:buFont typeface="Arial"/>
              <a:buChar char="•"/>
            </a:pPr>
            <a:r>
              <a:rPr lang="en-US" sz="1200" dirty="0">
                <a:solidFill>
                  <a:schemeClr val="accent1">
                    <a:lumMod val="75000"/>
                  </a:schemeClr>
                </a:solidFill>
                <a:latin typeface="Arial"/>
                <a:cs typeface="Arial"/>
              </a:rPr>
              <a:t> </a:t>
            </a:r>
            <a:r>
              <a:rPr lang="en-US" sz="1200" b="1" dirty="0" smtClean="0">
                <a:solidFill>
                  <a:schemeClr val="accent1">
                    <a:lumMod val="75000"/>
                  </a:schemeClr>
                </a:solidFill>
                <a:latin typeface="Arial"/>
                <a:cs typeface="Arial"/>
              </a:rPr>
              <a:t>Copies</a:t>
            </a:r>
            <a:r>
              <a:rPr lang="en-US" sz="1200" dirty="0" smtClean="0">
                <a:solidFill>
                  <a:schemeClr val="accent1">
                    <a:lumMod val="75000"/>
                  </a:schemeClr>
                </a:solidFill>
                <a:latin typeface="Arial"/>
                <a:cs typeface="Arial"/>
              </a:rPr>
              <a:t>. Students should make sure that they carry a photocopy of their passport and any visas in a safe place. They should also leave a copy behind with their family or significant other and they may want to save electronic copies to their devices or in a </a:t>
            </a:r>
            <a:r>
              <a:rPr lang="en-US" sz="1200" dirty="0">
                <a:solidFill>
                  <a:schemeClr val="accent1">
                    <a:lumMod val="75000"/>
                  </a:schemeClr>
                </a:solidFill>
                <a:latin typeface="Arial"/>
                <a:cs typeface="Arial"/>
              </a:rPr>
              <a:t>D</a:t>
            </a:r>
            <a:r>
              <a:rPr lang="en-US" sz="1200" dirty="0" smtClean="0">
                <a:solidFill>
                  <a:schemeClr val="accent1">
                    <a:lumMod val="75000"/>
                  </a:schemeClr>
                </a:solidFill>
                <a:latin typeface="Arial"/>
                <a:cs typeface="Arial"/>
              </a:rPr>
              <a:t>ropbox/Google docs type of system.</a:t>
            </a:r>
          </a:p>
          <a:p>
            <a:pPr>
              <a:spcAft>
                <a:spcPts val="1200"/>
              </a:spcAft>
              <a:buFont typeface="Arial"/>
              <a:buChar char="•"/>
            </a:pPr>
            <a:r>
              <a:rPr lang="en-US" sz="1200" dirty="0" smtClean="0">
                <a:solidFill>
                  <a:schemeClr val="accent1">
                    <a:lumMod val="75000"/>
                  </a:schemeClr>
                </a:solidFill>
                <a:latin typeface="Arial"/>
                <a:cs typeface="Arial"/>
              </a:rPr>
              <a:t> </a:t>
            </a:r>
            <a:r>
              <a:rPr lang="en-US" sz="1200" b="1" dirty="0" smtClean="0">
                <a:solidFill>
                  <a:schemeClr val="accent1">
                    <a:lumMod val="75000"/>
                  </a:schemeClr>
                </a:solidFill>
                <a:latin typeface="Arial"/>
                <a:cs typeface="Arial"/>
              </a:rPr>
              <a:t>Bank statements</a:t>
            </a:r>
            <a:r>
              <a:rPr lang="en-US" sz="1200" dirty="0" smtClean="0">
                <a:solidFill>
                  <a:schemeClr val="accent1">
                    <a:lumMod val="75000"/>
                  </a:schemeClr>
                </a:solidFill>
                <a:latin typeface="Arial"/>
                <a:cs typeface="Arial"/>
              </a:rPr>
              <a:t>. It is a good idea to carry a printout of a recent bank statement or credit card with available funds in case students are requested by immigration officials to show access to adequate funds.</a:t>
            </a:r>
          </a:p>
          <a:p>
            <a:endParaRPr lang="en-US" sz="2000" dirty="0">
              <a:solidFill>
                <a:schemeClr val="accent1">
                  <a:lumMod val="75000"/>
                </a:schemeClr>
              </a:solidFill>
              <a:latin typeface="Arial"/>
              <a:cs typeface="Arial"/>
            </a:endParaRPr>
          </a:p>
        </p:txBody>
      </p:sp>
    </p:spTree>
    <p:extLst>
      <p:ext uri="{BB962C8B-B14F-4D97-AF65-F5344CB8AC3E}">
        <p14:creationId xmlns:p14="http://schemas.microsoft.com/office/powerpoint/2010/main" val="810439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1043608" y="1556792"/>
            <a:ext cx="7272808" cy="4924425"/>
          </a:xfrm>
          <a:prstGeom prst="rect">
            <a:avLst/>
          </a:prstGeom>
          <a:noFill/>
        </p:spPr>
        <p:txBody>
          <a:bodyPr wrap="square" rtlCol="0">
            <a:spAutoFit/>
          </a:bodyPr>
          <a:lstStyle/>
          <a:p>
            <a:r>
              <a:rPr lang="en-US" sz="3600" dirty="0" smtClean="0">
                <a:solidFill>
                  <a:schemeClr val="accent1">
                    <a:lumMod val="75000"/>
                  </a:schemeClr>
                </a:solidFill>
                <a:latin typeface="Helvetica"/>
                <a:cs typeface="Helvetica"/>
              </a:rPr>
              <a:t>Health</a:t>
            </a:r>
          </a:p>
          <a:p>
            <a:endParaRPr lang="en-US" sz="2000" dirty="0" smtClean="0">
              <a:solidFill>
                <a:schemeClr val="accent1">
                  <a:lumMod val="75000"/>
                </a:schemeClr>
              </a:solidFill>
              <a:latin typeface="Arial"/>
              <a:cs typeface="Arial"/>
            </a:endParaRPr>
          </a:p>
          <a:p>
            <a:r>
              <a:rPr lang="en-US" sz="1400" i="1" dirty="0" smtClean="0">
                <a:solidFill>
                  <a:schemeClr val="accent1">
                    <a:lumMod val="75000"/>
                  </a:schemeClr>
                </a:solidFill>
                <a:latin typeface="Arial"/>
                <a:cs typeface="Arial"/>
              </a:rPr>
              <a:t>Picking up a virus or eating a dodgy dinner aren’t the only health concerns when travelling overseas.</a:t>
            </a:r>
          </a:p>
          <a:p>
            <a:pPr>
              <a:buFont typeface="Arial"/>
              <a:buChar char="•"/>
            </a:pPr>
            <a:endParaRPr lang="en-US" sz="1200" dirty="0" smtClean="0">
              <a:solidFill>
                <a:schemeClr val="accent1">
                  <a:lumMod val="75000"/>
                </a:schemeClr>
              </a:solidFill>
              <a:latin typeface="Arial"/>
              <a:cs typeface="Arial"/>
            </a:endParaRPr>
          </a:p>
          <a:p>
            <a:pPr>
              <a:spcAft>
                <a:spcPts val="1200"/>
              </a:spcAft>
              <a:buFont typeface="Arial"/>
              <a:buChar char="•"/>
            </a:pPr>
            <a:r>
              <a:rPr lang="en-US" sz="1200" dirty="0" smtClean="0">
                <a:solidFill>
                  <a:schemeClr val="accent1">
                    <a:lumMod val="75000"/>
                  </a:schemeClr>
                </a:solidFill>
                <a:latin typeface="Arial"/>
                <a:cs typeface="Arial"/>
              </a:rPr>
              <a:t> </a:t>
            </a:r>
            <a:r>
              <a:rPr lang="en-US" sz="1200" b="1" dirty="0" smtClean="0">
                <a:solidFill>
                  <a:schemeClr val="accent1">
                    <a:lumMod val="75000"/>
                  </a:schemeClr>
                </a:solidFill>
                <a:latin typeface="Arial"/>
                <a:cs typeface="Arial"/>
              </a:rPr>
              <a:t>Vaccinations.</a:t>
            </a:r>
            <a:r>
              <a:rPr lang="en-US" sz="1200" dirty="0" smtClean="0">
                <a:solidFill>
                  <a:schemeClr val="accent1">
                    <a:lumMod val="75000"/>
                  </a:schemeClr>
                </a:solidFill>
                <a:latin typeface="Arial"/>
                <a:cs typeface="Arial"/>
              </a:rPr>
              <a:t> Students and staff should carefully research what vaccinations are required for their destination and if they need to provide proof of immunization when returning to Australia, </a:t>
            </a:r>
            <a:r>
              <a:rPr lang="en-US" sz="1200" dirty="0" err="1" smtClean="0">
                <a:solidFill>
                  <a:schemeClr val="accent1">
                    <a:lumMod val="75000"/>
                  </a:schemeClr>
                </a:solidFill>
                <a:latin typeface="Arial"/>
                <a:cs typeface="Arial"/>
              </a:rPr>
              <a:t>ie</a:t>
            </a:r>
            <a:r>
              <a:rPr lang="en-US" sz="1200" dirty="0" smtClean="0">
                <a:solidFill>
                  <a:schemeClr val="accent1">
                    <a:lumMod val="75000"/>
                  </a:schemeClr>
                </a:solidFill>
                <a:latin typeface="Arial"/>
                <a:cs typeface="Arial"/>
              </a:rPr>
              <a:t>. yellow fever certificate.</a:t>
            </a:r>
          </a:p>
          <a:p>
            <a:pPr>
              <a:spcAft>
                <a:spcPts val="1200"/>
              </a:spcAft>
              <a:buFont typeface="Arial"/>
              <a:buChar char="•"/>
            </a:pPr>
            <a:r>
              <a:rPr lang="en-US" sz="1200" dirty="0">
                <a:solidFill>
                  <a:schemeClr val="accent1">
                    <a:lumMod val="75000"/>
                  </a:schemeClr>
                </a:solidFill>
                <a:latin typeface="Arial"/>
                <a:cs typeface="Arial"/>
              </a:rPr>
              <a:t> </a:t>
            </a:r>
            <a:r>
              <a:rPr lang="en-US" sz="1200" b="1" dirty="0" smtClean="0">
                <a:solidFill>
                  <a:schemeClr val="accent1">
                    <a:lumMod val="75000"/>
                  </a:schemeClr>
                </a:solidFill>
                <a:latin typeface="Arial"/>
                <a:cs typeface="Arial"/>
              </a:rPr>
              <a:t>Medications.</a:t>
            </a:r>
            <a:r>
              <a:rPr lang="en-US" sz="1200" dirty="0" smtClean="0">
                <a:solidFill>
                  <a:schemeClr val="accent1">
                    <a:lumMod val="75000"/>
                  </a:schemeClr>
                </a:solidFill>
                <a:latin typeface="Arial"/>
                <a:cs typeface="Arial"/>
              </a:rPr>
              <a:t> Where required students and staff should take an adequate supply of personal medications and a letter from their doctor explaining the condition for which the medications are prescribed.</a:t>
            </a:r>
          </a:p>
          <a:p>
            <a:pPr>
              <a:spcAft>
                <a:spcPts val="1200"/>
              </a:spcAft>
              <a:buFont typeface="Arial"/>
              <a:buChar char="•"/>
            </a:pPr>
            <a:r>
              <a:rPr lang="en-US" sz="1200" dirty="0">
                <a:solidFill>
                  <a:schemeClr val="accent1">
                    <a:lumMod val="75000"/>
                  </a:schemeClr>
                </a:solidFill>
                <a:latin typeface="Arial"/>
                <a:cs typeface="Arial"/>
              </a:rPr>
              <a:t> </a:t>
            </a:r>
            <a:r>
              <a:rPr lang="en-US" sz="1200" b="1" dirty="0" smtClean="0">
                <a:solidFill>
                  <a:schemeClr val="accent1">
                    <a:lumMod val="75000"/>
                  </a:schemeClr>
                </a:solidFill>
                <a:latin typeface="Arial"/>
                <a:cs typeface="Arial"/>
              </a:rPr>
              <a:t>First Aid Kits.</a:t>
            </a:r>
            <a:r>
              <a:rPr lang="en-US" sz="1200" dirty="0" smtClean="0">
                <a:solidFill>
                  <a:schemeClr val="accent1">
                    <a:lumMod val="75000"/>
                  </a:schemeClr>
                </a:solidFill>
                <a:latin typeface="Arial"/>
                <a:cs typeface="Arial"/>
              </a:rPr>
              <a:t> You should carry a first aid kit with you, but students should also take their own supplies to treat blisters, dry eyes, bites and stings, diarrhea and other minor ailments.</a:t>
            </a:r>
          </a:p>
          <a:p>
            <a:pPr>
              <a:spcAft>
                <a:spcPts val="1200"/>
              </a:spcAft>
              <a:buFont typeface="Arial"/>
              <a:buChar char="•"/>
            </a:pPr>
            <a:r>
              <a:rPr lang="en-US" sz="1200" dirty="0">
                <a:solidFill>
                  <a:schemeClr val="accent1">
                    <a:lumMod val="75000"/>
                  </a:schemeClr>
                </a:solidFill>
                <a:latin typeface="Arial"/>
                <a:cs typeface="Arial"/>
              </a:rPr>
              <a:t> </a:t>
            </a:r>
            <a:r>
              <a:rPr lang="en-US" sz="1200" b="1" dirty="0" smtClean="0">
                <a:solidFill>
                  <a:schemeClr val="accent1">
                    <a:lumMod val="75000"/>
                  </a:schemeClr>
                </a:solidFill>
                <a:latin typeface="Arial"/>
                <a:cs typeface="Arial"/>
              </a:rPr>
              <a:t>Jetlag.</a:t>
            </a:r>
            <a:r>
              <a:rPr lang="en-US" sz="1200" dirty="0" smtClean="0">
                <a:solidFill>
                  <a:schemeClr val="accent1">
                    <a:lumMod val="75000"/>
                  </a:schemeClr>
                </a:solidFill>
                <a:latin typeface="Arial"/>
                <a:cs typeface="Arial"/>
              </a:rPr>
              <a:t> There may be students who haven’t travelled before, remind them to keep hydrated, get enough sleep and to not drink too much alcohol on the plane. </a:t>
            </a:r>
          </a:p>
          <a:p>
            <a:pPr>
              <a:spcAft>
                <a:spcPts val="1200"/>
              </a:spcAft>
              <a:buFont typeface="Arial"/>
              <a:buChar char="•"/>
            </a:pPr>
            <a:r>
              <a:rPr lang="en-US" sz="1200" dirty="0">
                <a:solidFill>
                  <a:schemeClr val="accent1">
                    <a:lumMod val="75000"/>
                  </a:schemeClr>
                </a:solidFill>
                <a:latin typeface="Arial"/>
                <a:cs typeface="Arial"/>
              </a:rPr>
              <a:t> </a:t>
            </a:r>
            <a:r>
              <a:rPr lang="en-US" sz="1200" b="1" dirty="0" smtClean="0">
                <a:solidFill>
                  <a:schemeClr val="accent1">
                    <a:lumMod val="75000"/>
                  </a:schemeClr>
                </a:solidFill>
                <a:latin typeface="Arial"/>
                <a:cs typeface="Arial"/>
              </a:rPr>
              <a:t>Weather.</a:t>
            </a:r>
            <a:r>
              <a:rPr lang="en-US" sz="1200" dirty="0" smtClean="0">
                <a:solidFill>
                  <a:schemeClr val="accent1">
                    <a:lumMod val="75000"/>
                  </a:schemeClr>
                </a:solidFill>
                <a:latin typeface="Arial"/>
                <a:cs typeface="Arial"/>
              </a:rPr>
              <a:t> If you are travelling in extreme heat or cold, make sure students know how to look after themselves in these conditions and that they know the symptoms of heatstroke and hypothermia.</a:t>
            </a:r>
            <a:endParaRPr lang="en-US" sz="1200" dirty="0">
              <a:solidFill>
                <a:schemeClr val="accent1">
                  <a:lumMod val="75000"/>
                </a:schemeClr>
              </a:solidFill>
              <a:latin typeface="Arial"/>
              <a:cs typeface="Arial"/>
            </a:endParaRPr>
          </a:p>
          <a:p>
            <a:pPr>
              <a:spcAft>
                <a:spcPts val="1200"/>
              </a:spcAft>
              <a:buFont typeface="Arial"/>
              <a:buChar char="•"/>
            </a:pPr>
            <a:r>
              <a:rPr lang="en-US" sz="1200" dirty="0" smtClean="0">
                <a:solidFill>
                  <a:schemeClr val="accent1">
                    <a:lumMod val="75000"/>
                  </a:schemeClr>
                </a:solidFill>
                <a:latin typeface="Arial"/>
                <a:cs typeface="Arial"/>
              </a:rPr>
              <a:t> </a:t>
            </a:r>
            <a:r>
              <a:rPr lang="en-US" sz="1200" b="1" dirty="0" smtClean="0">
                <a:solidFill>
                  <a:schemeClr val="accent1">
                    <a:lumMod val="75000"/>
                  </a:schemeClr>
                </a:solidFill>
                <a:latin typeface="Arial"/>
                <a:cs typeface="Arial"/>
              </a:rPr>
              <a:t>Sex.</a:t>
            </a:r>
            <a:r>
              <a:rPr lang="en-US" sz="1200" dirty="0" smtClean="0">
                <a:solidFill>
                  <a:schemeClr val="accent1">
                    <a:lumMod val="75000"/>
                  </a:schemeClr>
                </a:solidFill>
                <a:latin typeface="Arial"/>
                <a:cs typeface="Arial"/>
              </a:rPr>
              <a:t> Remind students to be safe and to take condoms with them. If travelling to a country where sexual relations between unmarried men and women is illegal make sure they are informed.</a:t>
            </a:r>
          </a:p>
        </p:txBody>
      </p:sp>
    </p:spTree>
    <p:extLst>
      <p:ext uri="{BB962C8B-B14F-4D97-AF65-F5344CB8AC3E}">
        <p14:creationId xmlns:p14="http://schemas.microsoft.com/office/powerpoint/2010/main" val="2159720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611560" y="2060848"/>
            <a:ext cx="8064896" cy="4247317"/>
          </a:xfrm>
          <a:prstGeom prst="rect">
            <a:avLst/>
          </a:prstGeom>
          <a:noFill/>
        </p:spPr>
        <p:txBody>
          <a:bodyPr wrap="square" rtlCol="0">
            <a:spAutoFit/>
          </a:bodyPr>
          <a:lstStyle/>
          <a:p>
            <a:r>
              <a:rPr lang="en-US" sz="3600" dirty="0" smtClean="0">
                <a:solidFill>
                  <a:schemeClr val="bg1"/>
                </a:solidFill>
                <a:latin typeface="Helvetica"/>
                <a:cs typeface="Helvetica"/>
              </a:rPr>
              <a:t>Safety &amp; Emergency Situations</a:t>
            </a:r>
          </a:p>
          <a:p>
            <a:endParaRPr lang="en-US" sz="2000" dirty="0" smtClean="0">
              <a:solidFill>
                <a:schemeClr val="bg1"/>
              </a:solidFill>
              <a:latin typeface="Arial"/>
              <a:cs typeface="Arial"/>
            </a:endParaRPr>
          </a:p>
          <a:p>
            <a:r>
              <a:rPr lang="en-US" sz="1400" i="1" dirty="0" smtClean="0">
                <a:solidFill>
                  <a:schemeClr val="bg1"/>
                </a:solidFill>
                <a:latin typeface="Arial"/>
                <a:cs typeface="Arial"/>
              </a:rPr>
              <a:t>You can never be 100% ready for something to go wrong, however taking precautions where possible and making sure students are aware of your emergency plan can </a:t>
            </a:r>
            <a:r>
              <a:rPr lang="en-US" sz="1400" i="1" dirty="0" err="1" smtClean="0">
                <a:solidFill>
                  <a:schemeClr val="bg1"/>
                </a:solidFill>
                <a:latin typeface="Arial"/>
                <a:cs typeface="Arial"/>
              </a:rPr>
              <a:t>minimise</a:t>
            </a:r>
            <a:r>
              <a:rPr lang="en-US" sz="1400" i="1" dirty="0" smtClean="0">
                <a:solidFill>
                  <a:schemeClr val="bg1"/>
                </a:solidFill>
                <a:latin typeface="Arial"/>
                <a:cs typeface="Arial"/>
              </a:rPr>
              <a:t> the impact.</a:t>
            </a:r>
            <a:endParaRPr lang="en-US" sz="1400" i="1" dirty="0">
              <a:solidFill>
                <a:schemeClr val="bg1"/>
              </a:solidFill>
              <a:latin typeface="Arial"/>
              <a:cs typeface="Arial"/>
            </a:endParaRPr>
          </a:p>
          <a:p>
            <a:pPr>
              <a:buFont typeface="Arial"/>
              <a:buChar char="•"/>
            </a:pPr>
            <a:endParaRPr lang="en-US" sz="1200" dirty="0" smtClean="0">
              <a:solidFill>
                <a:schemeClr val="bg1"/>
              </a:solidFill>
              <a:latin typeface="Arial"/>
              <a:cs typeface="Arial"/>
            </a:endParaRPr>
          </a:p>
          <a:p>
            <a:pPr>
              <a:spcAft>
                <a:spcPts val="1200"/>
              </a:spcAft>
              <a:buFont typeface="Arial"/>
              <a:buChar char="•"/>
            </a:pPr>
            <a:r>
              <a:rPr lang="en-US" sz="1200" dirty="0" smtClean="0">
                <a:solidFill>
                  <a:schemeClr val="bg1"/>
                </a:solidFill>
                <a:latin typeface="Arial"/>
                <a:cs typeface="Arial"/>
              </a:rPr>
              <a:t> </a:t>
            </a:r>
            <a:r>
              <a:rPr lang="en-US" sz="1200" b="1" dirty="0" smtClean="0">
                <a:solidFill>
                  <a:schemeClr val="bg1"/>
                </a:solidFill>
                <a:latin typeface="Arial"/>
                <a:cs typeface="Arial"/>
              </a:rPr>
              <a:t>Street crime.</a:t>
            </a:r>
            <a:r>
              <a:rPr lang="en-US" sz="1200" dirty="0" smtClean="0">
                <a:solidFill>
                  <a:schemeClr val="bg1"/>
                </a:solidFill>
                <a:latin typeface="Arial"/>
                <a:cs typeface="Arial"/>
              </a:rPr>
              <a:t> </a:t>
            </a:r>
            <a:r>
              <a:rPr lang="en-US" sz="1200" dirty="0" smtClean="0">
                <a:solidFill>
                  <a:schemeClr val="bg1"/>
                </a:solidFill>
                <a:latin typeface="Arial"/>
                <a:cs typeface="Arial"/>
              </a:rPr>
              <a:t>What are the common street crimes </a:t>
            </a:r>
            <a:r>
              <a:rPr lang="en-US" sz="1200" dirty="0" smtClean="0">
                <a:solidFill>
                  <a:schemeClr val="bg1"/>
                </a:solidFill>
                <a:latin typeface="Arial"/>
                <a:cs typeface="Arial"/>
              </a:rPr>
              <a:t>at your </a:t>
            </a:r>
            <a:r>
              <a:rPr lang="en-US" sz="1200" dirty="0" smtClean="0">
                <a:solidFill>
                  <a:schemeClr val="bg1"/>
                </a:solidFill>
                <a:latin typeface="Arial"/>
                <a:cs typeface="Arial"/>
              </a:rPr>
              <a:t>destination? </a:t>
            </a:r>
            <a:r>
              <a:rPr lang="en-US" sz="1200" dirty="0" smtClean="0">
                <a:solidFill>
                  <a:schemeClr val="bg1"/>
                </a:solidFill>
                <a:latin typeface="Arial"/>
                <a:cs typeface="Arial"/>
              </a:rPr>
              <a:t>Is it pickpocketing, bag slashing, being conned in taxis? </a:t>
            </a:r>
            <a:r>
              <a:rPr lang="en-US" sz="1200" dirty="0" smtClean="0">
                <a:solidFill>
                  <a:schemeClr val="bg1"/>
                </a:solidFill>
                <a:latin typeface="Arial"/>
                <a:cs typeface="Arial"/>
              </a:rPr>
              <a:t>Knowing this information will </a:t>
            </a:r>
            <a:r>
              <a:rPr lang="en-US" sz="1200" dirty="0" smtClean="0">
                <a:solidFill>
                  <a:schemeClr val="bg1"/>
                </a:solidFill>
                <a:latin typeface="Arial"/>
                <a:cs typeface="Arial"/>
              </a:rPr>
              <a:t>help </a:t>
            </a:r>
            <a:r>
              <a:rPr lang="en-US" sz="1200" dirty="0" smtClean="0">
                <a:solidFill>
                  <a:schemeClr val="bg1"/>
                </a:solidFill>
                <a:latin typeface="Arial"/>
                <a:cs typeface="Arial"/>
              </a:rPr>
              <a:t>students </a:t>
            </a:r>
            <a:r>
              <a:rPr lang="en-US" sz="1200" dirty="0" smtClean="0">
                <a:solidFill>
                  <a:schemeClr val="bg1"/>
                </a:solidFill>
                <a:latin typeface="Arial"/>
                <a:cs typeface="Arial"/>
              </a:rPr>
              <a:t>take precautions and mentally prepare for the possibility of this happening to them.</a:t>
            </a:r>
          </a:p>
          <a:p>
            <a:pPr>
              <a:spcAft>
                <a:spcPts val="1200"/>
              </a:spcAft>
              <a:buFont typeface="Arial"/>
              <a:buChar char="•"/>
            </a:pPr>
            <a:r>
              <a:rPr lang="en-US" sz="1200" dirty="0">
                <a:solidFill>
                  <a:schemeClr val="bg1"/>
                </a:solidFill>
                <a:latin typeface="Arial"/>
                <a:cs typeface="Arial"/>
              </a:rPr>
              <a:t> </a:t>
            </a:r>
            <a:r>
              <a:rPr lang="en-US" sz="1200" b="1" dirty="0" smtClean="0">
                <a:solidFill>
                  <a:schemeClr val="bg1"/>
                </a:solidFill>
                <a:latin typeface="Arial"/>
                <a:cs typeface="Arial"/>
              </a:rPr>
              <a:t>Natural disasters.</a:t>
            </a:r>
            <a:r>
              <a:rPr lang="en-US" sz="1200" dirty="0" smtClean="0">
                <a:solidFill>
                  <a:schemeClr val="bg1"/>
                </a:solidFill>
                <a:latin typeface="Arial"/>
                <a:cs typeface="Arial"/>
              </a:rPr>
              <a:t> Some cities, although still safe to visit ,may be prone to earthquakes, hurricanes or </a:t>
            </a:r>
            <a:r>
              <a:rPr lang="en-US" sz="1200" dirty="0" smtClean="0">
                <a:solidFill>
                  <a:schemeClr val="bg1"/>
                </a:solidFill>
                <a:latin typeface="Arial"/>
                <a:cs typeface="Arial"/>
              </a:rPr>
              <a:t>situated close </a:t>
            </a:r>
            <a:r>
              <a:rPr lang="en-US" sz="1200" dirty="0" smtClean="0">
                <a:solidFill>
                  <a:schemeClr val="bg1"/>
                </a:solidFill>
                <a:latin typeface="Arial"/>
                <a:cs typeface="Arial"/>
              </a:rPr>
              <a:t>to active volcanoes. Make sure students know that it is unlikely that there will be an incident whilst they are there and advise them that you will identify an evacuation meeting point or provide them with a copy of your emergency plan upon arrival.</a:t>
            </a:r>
          </a:p>
          <a:p>
            <a:pPr>
              <a:spcAft>
                <a:spcPts val="1200"/>
              </a:spcAft>
              <a:buFont typeface="Arial"/>
              <a:buChar char="•"/>
            </a:pPr>
            <a:r>
              <a:rPr lang="en-US" sz="1200" dirty="0" smtClean="0">
                <a:solidFill>
                  <a:schemeClr val="bg1"/>
                </a:solidFill>
                <a:latin typeface="Arial"/>
                <a:cs typeface="Arial"/>
              </a:rPr>
              <a:t> </a:t>
            </a:r>
            <a:r>
              <a:rPr lang="en-US" sz="1200" b="1" dirty="0" smtClean="0">
                <a:solidFill>
                  <a:schemeClr val="bg1"/>
                </a:solidFill>
                <a:latin typeface="Arial"/>
                <a:cs typeface="Arial"/>
              </a:rPr>
              <a:t>Civil unrest.</a:t>
            </a:r>
            <a:r>
              <a:rPr lang="en-US" sz="1200" dirty="0" smtClean="0">
                <a:solidFill>
                  <a:schemeClr val="bg1"/>
                </a:solidFill>
                <a:latin typeface="Arial"/>
                <a:cs typeface="Arial"/>
              </a:rPr>
              <a:t> This may or may not be relevant to your destination, but if it is, make sure students know to avoid protests and public </a:t>
            </a:r>
            <a:r>
              <a:rPr lang="en-US" sz="1200" dirty="0" smtClean="0">
                <a:solidFill>
                  <a:schemeClr val="bg1"/>
                </a:solidFill>
                <a:latin typeface="Arial"/>
                <a:cs typeface="Arial"/>
              </a:rPr>
              <a:t>demonstrations.</a:t>
            </a:r>
            <a:endParaRPr lang="en-US" sz="1200" b="1" dirty="0" smtClean="0">
              <a:solidFill>
                <a:schemeClr val="bg1"/>
              </a:solidFill>
              <a:latin typeface="Arial"/>
              <a:cs typeface="Arial"/>
            </a:endParaRPr>
          </a:p>
          <a:p>
            <a:pPr>
              <a:spcAft>
                <a:spcPts val="1200"/>
              </a:spcAft>
              <a:buFont typeface="Arial"/>
              <a:buChar char="•"/>
            </a:pPr>
            <a:r>
              <a:rPr lang="en-US" sz="1200" dirty="0" smtClean="0">
                <a:solidFill>
                  <a:schemeClr val="bg1"/>
                </a:solidFill>
                <a:latin typeface="Arial"/>
                <a:cs typeface="Arial"/>
              </a:rPr>
              <a:t> </a:t>
            </a:r>
            <a:r>
              <a:rPr lang="en-US" sz="1200" b="1" dirty="0" smtClean="0">
                <a:solidFill>
                  <a:schemeClr val="bg1"/>
                </a:solidFill>
                <a:latin typeface="Arial"/>
                <a:cs typeface="Arial"/>
              </a:rPr>
              <a:t>Emergency plan. </a:t>
            </a:r>
            <a:r>
              <a:rPr lang="en-US" sz="1200" dirty="0" smtClean="0">
                <a:solidFill>
                  <a:schemeClr val="bg1"/>
                </a:solidFill>
                <a:latin typeface="Arial"/>
                <a:cs typeface="Arial"/>
              </a:rPr>
              <a:t>Although we don’t like to think about it, there is just as much chance that something could happen to you as there is to a student. Make sure students have access to an emergency plan and phone numbers in the event that they need to act quickly or on your behalf.</a:t>
            </a:r>
            <a:endParaRPr lang="en-US" sz="2000" dirty="0">
              <a:solidFill>
                <a:schemeClr val="accent5">
                  <a:lumMod val="75000"/>
                </a:schemeClr>
              </a:solidFill>
              <a:latin typeface="Arial"/>
              <a:cs typeface="Arial"/>
            </a:endParaRPr>
          </a:p>
        </p:txBody>
      </p:sp>
    </p:spTree>
    <p:extLst>
      <p:ext uri="{BB962C8B-B14F-4D97-AF65-F5344CB8AC3E}">
        <p14:creationId xmlns:p14="http://schemas.microsoft.com/office/powerpoint/2010/main" val="3793354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685800" y="2060848"/>
            <a:ext cx="6781800" cy="2462213"/>
          </a:xfrm>
          <a:prstGeom prst="rect">
            <a:avLst/>
          </a:prstGeom>
          <a:noFill/>
        </p:spPr>
        <p:txBody>
          <a:bodyPr wrap="square" rtlCol="0">
            <a:spAutoFit/>
          </a:bodyPr>
          <a:lstStyle/>
          <a:p>
            <a:r>
              <a:rPr lang="en-US" sz="3600" dirty="0" smtClean="0">
                <a:solidFill>
                  <a:schemeClr val="bg1"/>
                </a:solidFill>
                <a:latin typeface="Helvetica"/>
                <a:cs typeface="Helvetica"/>
              </a:rPr>
              <a:t>Returning Home</a:t>
            </a:r>
          </a:p>
          <a:p>
            <a:endParaRPr lang="en-US" sz="3600" dirty="0" smtClean="0">
              <a:solidFill>
                <a:schemeClr val="bg1"/>
              </a:solidFill>
              <a:latin typeface="Arial"/>
              <a:cs typeface="Arial"/>
            </a:endParaRPr>
          </a:p>
          <a:p>
            <a:r>
              <a:rPr lang="en-US" sz="1400" dirty="0" smtClean="0">
                <a:solidFill>
                  <a:schemeClr val="bg1"/>
                </a:solidFill>
                <a:latin typeface="Arial"/>
                <a:cs typeface="Arial"/>
              </a:rPr>
              <a:t>This section should cover details such as:</a:t>
            </a:r>
          </a:p>
          <a:p>
            <a:endParaRPr lang="en-US" sz="1200" dirty="0" smtClean="0">
              <a:solidFill>
                <a:schemeClr val="bg1"/>
              </a:solidFill>
              <a:latin typeface="Arial"/>
              <a:cs typeface="Arial"/>
            </a:endParaRPr>
          </a:p>
          <a:p>
            <a:pPr>
              <a:spcAft>
                <a:spcPts val="1200"/>
              </a:spcAft>
              <a:buFont typeface="Arial"/>
              <a:buChar char="•"/>
            </a:pPr>
            <a:r>
              <a:rPr lang="en-US" sz="1200" dirty="0" smtClean="0">
                <a:solidFill>
                  <a:schemeClr val="bg1"/>
                </a:solidFill>
                <a:latin typeface="Arial"/>
                <a:cs typeface="Arial"/>
              </a:rPr>
              <a:t> Evaluation</a:t>
            </a:r>
          </a:p>
          <a:p>
            <a:pPr>
              <a:spcAft>
                <a:spcPts val="1200"/>
              </a:spcAft>
              <a:buFont typeface="Arial"/>
              <a:buChar char="•"/>
            </a:pPr>
            <a:r>
              <a:rPr lang="en-US" sz="1200" dirty="0" smtClean="0">
                <a:solidFill>
                  <a:schemeClr val="bg1"/>
                </a:solidFill>
                <a:latin typeface="Arial"/>
                <a:cs typeface="Arial"/>
              </a:rPr>
              <a:t> Assistance with future promotion</a:t>
            </a:r>
          </a:p>
          <a:p>
            <a:pPr>
              <a:spcAft>
                <a:spcPts val="1200"/>
              </a:spcAft>
              <a:buFont typeface="Arial"/>
              <a:buChar char="•"/>
            </a:pPr>
            <a:r>
              <a:rPr lang="en-US" sz="1200" dirty="0" smtClean="0">
                <a:solidFill>
                  <a:schemeClr val="bg1"/>
                </a:solidFill>
                <a:latin typeface="Arial"/>
                <a:cs typeface="Arial"/>
              </a:rPr>
              <a:t> </a:t>
            </a:r>
            <a:r>
              <a:rPr lang="en-US" sz="1200" dirty="0">
                <a:solidFill>
                  <a:schemeClr val="bg1"/>
                </a:solidFill>
                <a:latin typeface="Arial"/>
                <a:cs typeface="Arial"/>
              </a:rPr>
              <a:t>Editorial and photo </a:t>
            </a:r>
            <a:r>
              <a:rPr lang="en-US" sz="1200" dirty="0" smtClean="0">
                <a:solidFill>
                  <a:schemeClr val="bg1"/>
                </a:solidFill>
                <a:latin typeface="Arial"/>
                <a:cs typeface="Arial"/>
              </a:rPr>
              <a:t>permission</a:t>
            </a:r>
            <a:endParaRPr lang="en-US" sz="1200" dirty="0">
              <a:solidFill>
                <a:schemeClr val="bg1"/>
              </a:solidFill>
              <a:latin typeface="Arial"/>
              <a:cs typeface="Arial"/>
            </a:endParaRPr>
          </a:p>
        </p:txBody>
      </p:sp>
    </p:spTree>
    <p:extLst>
      <p:ext uri="{BB962C8B-B14F-4D97-AF65-F5344CB8AC3E}">
        <p14:creationId xmlns:p14="http://schemas.microsoft.com/office/powerpoint/2010/main" val="1694572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827584" y="2060848"/>
            <a:ext cx="6781800" cy="3385542"/>
          </a:xfrm>
          <a:prstGeom prst="rect">
            <a:avLst/>
          </a:prstGeom>
          <a:noFill/>
        </p:spPr>
        <p:txBody>
          <a:bodyPr wrap="square" rtlCol="0">
            <a:spAutoFit/>
          </a:bodyPr>
          <a:lstStyle/>
          <a:p>
            <a:r>
              <a:rPr lang="en-AU" sz="3600" dirty="0" smtClean="0">
                <a:solidFill>
                  <a:schemeClr val="accent1">
                    <a:lumMod val="75000"/>
                  </a:schemeClr>
                </a:solidFill>
                <a:latin typeface="Helvetica"/>
                <a:cs typeface="Helvetica"/>
              </a:rPr>
              <a:t>Subject Evaluation</a:t>
            </a:r>
          </a:p>
          <a:p>
            <a:endParaRPr lang="en-AU" sz="3600" dirty="0" smtClean="0">
              <a:solidFill>
                <a:schemeClr val="accent1">
                  <a:lumMod val="75000"/>
                </a:schemeClr>
              </a:solidFill>
              <a:latin typeface="Arial"/>
              <a:cs typeface="Arial"/>
            </a:endParaRPr>
          </a:p>
          <a:p>
            <a:r>
              <a:rPr lang="en-AU" sz="1400" i="1" dirty="0" smtClean="0">
                <a:solidFill>
                  <a:schemeClr val="accent1">
                    <a:lumMod val="75000"/>
                  </a:schemeClr>
                </a:solidFill>
                <a:latin typeface="Arial"/>
                <a:cs typeface="Arial"/>
              </a:rPr>
              <a:t>Seeking student feedback is the key to improving your subject each year.</a:t>
            </a:r>
          </a:p>
          <a:p>
            <a:pPr>
              <a:buFont typeface="Arial"/>
              <a:buChar char="•"/>
            </a:pPr>
            <a:endParaRPr lang="en-AU" sz="1200" dirty="0" smtClean="0">
              <a:solidFill>
                <a:schemeClr val="accent1">
                  <a:lumMod val="75000"/>
                </a:schemeClr>
              </a:solidFill>
              <a:latin typeface="Arial"/>
              <a:cs typeface="Arial"/>
            </a:endParaRPr>
          </a:p>
          <a:p>
            <a:pPr>
              <a:spcAft>
                <a:spcPts val="1200"/>
              </a:spcAft>
              <a:buFont typeface="Arial"/>
              <a:buChar char="•"/>
            </a:pPr>
            <a:r>
              <a:rPr lang="en-AU" sz="1200" b="1" dirty="0" smtClean="0">
                <a:solidFill>
                  <a:schemeClr val="accent1">
                    <a:lumMod val="75000"/>
                  </a:schemeClr>
                </a:solidFill>
                <a:latin typeface="Arial"/>
                <a:cs typeface="Arial"/>
              </a:rPr>
              <a:t> Subject Experience Survey (SES)</a:t>
            </a:r>
            <a:r>
              <a:rPr lang="en-AU" sz="1200" dirty="0" smtClean="0">
                <a:solidFill>
                  <a:schemeClr val="accent1">
                    <a:lumMod val="75000"/>
                  </a:schemeClr>
                </a:solidFill>
                <a:latin typeface="Arial"/>
                <a:cs typeface="Arial"/>
              </a:rPr>
              <a:t>. In addition to the SES it’s is important to evaluate the practical components of your subject that are not considered in this survey. </a:t>
            </a:r>
          </a:p>
          <a:p>
            <a:pPr>
              <a:spcAft>
                <a:spcPts val="1200"/>
              </a:spcAft>
              <a:buFont typeface="Arial"/>
              <a:buChar char="•"/>
            </a:pPr>
            <a:r>
              <a:rPr lang="en-AU" sz="1200" b="1" dirty="0" smtClean="0">
                <a:solidFill>
                  <a:schemeClr val="accent1">
                    <a:lumMod val="75000"/>
                  </a:schemeClr>
                </a:solidFill>
                <a:latin typeface="Arial"/>
                <a:cs typeface="Arial"/>
              </a:rPr>
              <a:t> What should I ask?</a:t>
            </a:r>
            <a:r>
              <a:rPr lang="en-AU" sz="1200" dirty="0">
                <a:solidFill>
                  <a:schemeClr val="accent1">
                    <a:lumMod val="75000"/>
                  </a:schemeClr>
                </a:solidFill>
                <a:latin typeface="Arial"/>
                <a:cs typeface="Arial"/>
              </a:rPr>
              <a:t> </a:t>
            </a:r>
            <a:r>
              <a:rPr lang="en-AU" sz="1200" dirty="0" smtClean="0">
                <a:solidFill>
                  <a:schemeClr val="accent1">
                    <a:lumMod val="75000"/>
                  </a:schemeClr>
                </a:solidFill>
                <a:latin typeface="Arial"/>
                <a:cs typeface="Arial"/>
              </a:rPr>
              <a:t>Students should be given the opportunity to provide feedback on accommodations, transport, site visits, the program itinerary – for </a:t>
            </a:r>
            <a:r>
              <a:rPr lang="en-AU" sz="1200" dirty="0" err="1" smtClean="0">
                <a:solidFill>
                  <a:schemeClr val="accent1">
                    <a:lumMod val="75000"/>
                  </a:schemeClr>
                </a:solidFill>
                <a:latin typeface="Arial"/>
                <a:cs typeface="Arial"/>
              </a:rPr>
              <a:t>eg</a:t>
            </a:r>
            <a:r>
              <a:rPr lang="en-AU" sz="1200" dirty="0" smtClean="0">
                <a:solidFill>
                  <a:schemeClr val="accent1">
                    <a:lumMod val="75000"/>
                  </a:schemeClr>
                </a:solidFill>
                <a:latin typeface="Arial"/>
                <a:cs typeface="Arial"/>
              </a:rPr>
              <a:t>. did they feel that they had sufficient time at each destination? Sufficient down time to process each day and prepare for the next?</a:t>
            </a:r>
          </a:p>
          <a:p>
            <a:pPr>
              <a:spcAft>
                <a:spcPts val="1200"/>
              </a:spcAft>
              <a:buFont typeface="Arial"/>
              <a:buChar char="•"/>
            </a:pPr>
            <a:r>
              <a:rPr lang="en-AU" sz="1200" b="1" dirty="0" smtClean="0">
                <a:solidFill>
                  <a:schemeClr val="accent1">
                    <a:lumMod val="75000"/>
                  </a:schemeClr>
                </a:solidFill>
                <a:latin typeface="Arial"/>
                <a:cs typeface="Arial"/>
              </a:rPr>
              <a:t> Seek recommendations</a:t>
            </a:r>
            <a:r>
              <a:rPr lang="en-AU" sz="1200" dirty="0" smtClean="0">
                <a:solidFill>
                  <a:schemeClr val="accent1">
                    <a:lumMod val="75000"/>
                  </a:schemeClr>
                </a:solidFill>
                <a:latin typeface="Arial"/>
                <a:cs typeface="Arial"/>
              </a:rPr>
              <a:t>. Students should also have the chance to suggest activities that they would have liked to do, or types of assessment that would have been engaging. </a:t>
            </a:r>
          </a:p>
        </p:txBody>
      </p:sp>
    </p:spTree>
    <p:extLst>
      <p:ext uri="{BB962C8B-B14F-4D97-AF65-F5344CB8AC3E}">
        <p14:creationId xmlns:p14="http://schemas.microsoft.com/office/powerpoint/2010/main" val="1888345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827584" y="2060848"/>
            <a:ext cx="6781800" cy="3416320"/>
          </a:xfrm>
          <a:prstGeom prst="rect">
            <a:avLst/>
          </a:prstGeom>
          <a:noFill/>
        </p:spPr>
        <p:txBody>
          <a:bodyPr wrap="square" rtlCol="0">
            <a:spAutoFit/>
          </a:bodyPr>
          <a:lstStyle/>
          <a:p>
            <a:r>
              <a:rPr lang="en-AU" sz="3600" dirty="0" smtClean="0">
                <a:solidFill>
                  <a:schemeClr val="accent1">
                    <a:lumMod val="75000"/>
                  </a:schemeClr>
                </a:solidFill>
                <a:latin typeface="Helvetica"/>
                <a:cs typeface="Helvetica"/>
              </a:rPr>
              <a:t>Future Promotion &amp; Permission</a:t>
            </a:r>
          </a:p>
          <a:p>
            <a:endParaRPr lang="en-AU" sz="3600" dirty="0" smtClean="0">
              <a:solidFill>
                <a:schemeClr val="accent1">
                  <a:lumMod val="75000"/>
                </a:schemeClr>
              </a:solidFill>
              <a:latin typeface="Arial"/>
              <a:cs typeface="Arial"/>
            </a:endParaRPr>
          </a:p>
          <a:p>
            <a:r>
              <a:rPr lang="en-AU" sz="1400" i="1" dirty="0" smtClean="0">
                <a:solidFill>
                  <a:schemeClr val="accent1">
                    <a:lumMod val="75000"/>
                  </a:schemeClr>
                </a:solidFill>
                <a:latin typeface="Arial"/>
                <a:cs typeface="Arial"/>
              </a:rPr>
              <a:t>Past students are your greatest resource and your best marketing tool.</a:t>
            </a:r>
          </a:p>
          <a:p>
            <a:pPr>
              <a:buFont typeface="Arial"/>
              <a:buChar char="•"/>
            </a:pPr>
            <a:endParaRPr lang="en-AU" sz="1200" dirty="0" smtClean="0">
              <a:solidFill>
                <a:schemeClr val="accent1">
                  <a:lumMod val="75000"/>
                </a:schemeClr>
              </a:solidFill>
              <a:latin typeface="Arial"/>
              <a:cs typeface="Arial"/>
            </a:endParaRPr>
          </a:p>
          <a:p>
            <a:pPr>
              <a:spcAft>
                <a:spcPts val="1200"/>
              </a:spcAft>
              <a:buFont typeface="Arial"/>
              <a:buChar char="•"/>
            </a:pPr>
            <a:r>
              <a:rPr lang="en-AU" sz="1200" b="1" dirty="0" smtClean="0">
                <a:solidFill>
                  <a:schemeClr val="accent1">
                    <a:lumMod val="75000"/>
                  </a:schemeClr>
                </a:solidFill>
                <a:latin typeface="Arial"/>
                <a:cs typeface="Arial"/>
              </a:rPr>
              <a:t> Photos, videos and testimonials</a:t>
            </a:r>
            <a:r>
              <a:rPr lang="en-AU" sz="1200" dirty="0" smtClean="0">
                <a:solidFill>
                  <a:schemeClr val="accent1">
                    <a:lumMod val="75000"/>
                  </a:schemeClr>
                </a:solidFill>
                <a:latin typeface="Arial"/>
                <a:cs typeface="Arial"/>
              </a:rPr>
              <a:t>. It’s a good idea to ask students to sign an image and editorial consent form on either the first or last day of the program. This gives you permission to use photos </a:t>
            </a:r>
            <a:r>
              <a:rPr lang="en-AU" sz="1200" dirty="0" smtClean="0">
                <a:solidFill>
                  <a:schemeClr val="accent1">
                    <a:lumMod val="75000"/>
                  </a:schemeClr>
                </a:solidFill>
                <a:latin typeface="Arial"/>
                <a:cs typeface="Arial"/>
              </a:rPr>
              <a:t>taken </a:t>
            </a:r>
            <a:r>
              <a:rPr lang="en-AU" sz="1200" dirty="0" smtClean="0">
                <a:solidFill>
                  <a:schemeClr val="accent1">
                    <a:lumMod val="75000"/>
                  </a:schemeClr>
                </a:solidFill>
                <a:latin typeface="Arial"/>
                <a:cs typeface="Arial"/>
              </a:rPr>
              <a:t>by you on the website or in future promotional material. You may also ask students to provide some of their own photos and/or a testimonial, the consent forms will allow you to use this material as well. Consent forms can be obtained from the </a:t>
            </a:r>
            <a:r>
              <a:rPr lang="en-AU" sz="1200" dirty="0">
                <a:solidFill>
                  <a:schemeClr val="accent1">
                    <a:lumMod val="75000"/>
                  </a:schemeClr>
                </a:solidFill>
                <a:latin typeface="Arial"/>
                <a:cs typeface="Arial"/>
              </a:rPr>
              <a:t>University’s marketing website: </a:t>
            </a:r>
            <a:r>
              <a:rPr lang="en-AU" sz="1200" dirty="0">
                <a:solidFill>
                  <a:schemeClr val="accent1">
                    <a:lumMod val="75000"/>
                  </a:schemeClr>
                </a:solidFill>
                <a:latin typeface="Arial"/>
                <a:cs typeface="Arial"/>
                <a:hlinkClick r:id="rId3"/>
              </a:rPr>
              <a:t>http://marketing.unimelb.edu.au</a:t>
            </a:r>
            <a:r>
              <a:rPr lang="en-AU" sz="1200" dirty="0" smtClean="0">
                <a:solidFill>
                  <a:schemeClr val="accent1">
                    <a:lumMod val="75000"/>
                  </a:schemeClr>
                </a:solidFill>
                <a:latin typeface="Arial"/>
                <a:cs typeface="Arial"/>
                <a:hlinkClick r:id="rId3"/>
              </a:rPr>
              <a:t>/</a:t>
            </a:r>
            <a:r>
              <a:rPr lang="en-AU" sz="1200" dirty="0" smtClean="0">
                <a:solidFill>
                  <a:schemeClr val="accent1">
                    <a:lumMod val="75000"/>
                  </a:schemeClr>
                </a:solidFill>
                <a:latin typeface="Arial"/>
                <a:cs typeface="Arial"/>
              </a:rPr>
              <a:t> </a:t>
            </a:r>
          </a:p>
          <a:p>
            <a:pPr>
              <a:spcAft>
                <a:spcPts val="1200"/>
              </a:spcAft>
              <a:buFont typeface="Arial"/>
              <a:buChar char="•"/>
            </a:pPr>
            <a:r>
              <a:rPr lang="en-AU" sz="1200" b="1" dirty="0" smtClean="0">
                <a:solidFill>
                  <a:schemeClr val="accent1">
                    <a:lumMod val="75000"/>
                  </a:schemeClr>
                </a:solidFill>
                <a:latin typeface="Arial"/>
                <a:cs typeface="Arial"/>
              </a:rPr>
              <a:t> Information sessions. </a:t>
            </a:r>
            <a:r>
              <a:rPr lang="en-AU" sz="1200" dirty="0" smtClean="0">
                <a:solidFill>
                  <a:schemeClr val="accent1">
                    <a:lumMod val="75000"/>
                  </a:schemeClr>
                </a:solidFill>
                <a:latin typeface="Arial"/>
                <a:cs typeface="Arial"/>
              </a:rPr>
              <a:t>Students want to ask questions of other students so it’s great if you can invite past students along to information sessions that you run. They may prepare a mini-presentation of their own or just be there to answer questions as they come up.</a:t>
            </a:r>
          </a:p>
        </p:txBody>
      </p:sp>
    </p:spTree>
    <p:extLst>
      <p:ext uri="{BB962C8B-B14F-4D97-AF65-F5344CB8AC3E}">
        <p14:creationId xmlns:p14="http://schemas.microsoft.com/office/powerpoint/2010/main" val="184158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5800" y="2996952"/>
            <a:ext cx="6324600" cy="2062103"/>
          </a:xfrm>
          <a:prstGeom prst="rect">
            <a:avLst/>
          </a:prstGeom>
          <a:noFill/>
        </p:spPr>
        <p:txBody>
          <a:bodyPr wrap="square" rtlCol="0">
            <a:spAutoFit/>
          </a:bodyPr>
          <a:lstStyle/>
          <a:p>
            <a:r>
              <a:rPr lang="en-US" sz="6400" spc="-150" dirty="0" smtClean="0">
                <a:solidFill>
                  <a:schemeClr val="bg1"/>
                </a:solidFill>
                <a:latin typeface="Helvetica"/>
                <a:cs typeface="Helvetica"/>
              </a:rPr>
              <a:t>Subject Name</a:t>
            </a:r>
          </a:p>
          <a:p>
            <a:r>
              <a:rPr lang="en-US" sz="6400" spc="-150" dirty="0" smtClean="0">
                <a:solidFill>
                  <a:schemeClr val="bg1"/>
                </a:solidFill>
                <a:latin typeface="Helvetica"/>
                <a:cs typeface="Helvetica"/>
              </a:rPr>
              <a:t>Pre-departure</a:t>
            </a:r>
            <a:endParaRPr lang="en-US" sz="6400" spc="-150" dirty="0">
              <a:solidFill>
                <a:schemeClr val="bg1"/>
              </a:solidFill>
              <a:latin typeface="Helvetica"/>
              <a:cs typeface="Helvetica"/>
            </a:endParaRPr>
          </a:p>
        </p:txBody>
      </p:sp>
      <p:sp>
        <p:nvSpPr>
          <p:cNvPr id="5" name="TextBox 4"/>
          <p:cNvSpPr txBox="1"/>
          <p:nvPr/>
        </p:nvSpPr>
        <p:spPr>
          <a:xfrm>
            <a:off x="685800" y="5728900"/>
            <a:ext cx="6324600" cy="276999"/>
          </a:xfrm>
          <a:prstGeom prst="rect">
            <a:avLst/>
          </a:prstGeom>
          <a:noFill/>
        </p:spPr>
        <p:txBody>
          <a:bodyPr wrap="square" rtlCol="0">
            <a:spAutoFit/>
          </a:bodyPr>
          <a:lstStyle/>
          <a:p>
            <a:r>
              <a:rPr lang="en-US" sz="1200" dirty="0" smtClean="0">
                <a:solidFill>
                  <a:schemeClr val="bg1"/>
                </a:solidFill>
                <a:latin typeface="Arial"/>
                <a:cs typeface="Arial"/>
              </a:rPr>
              <a:t>DESCRIPTION OF PRESENTATION</a:t>
            </a:r>
            <a:endParaRPr lang="en-US" sz="1200" dirty="0">
              <a:solidFill>
                <a:schemeClr val="bg1"/>
              </a:solidFill>
              <a:latin typeface="Arial"/>
              <a:cs typeface="Arial"/>
            </a:endParaRPr>
          </a:p>
        </p:txBody>
      </p:sp>
    </p:spTree>
    <p:extLst>
      <p:ext uri="{BB962C8B-B14F-4D97-AF65-F5344CB8AC3E}">
        <p14:creationId xmlns:p14="http://schemas.microsoft.com/office/powerpoint/2010/main" val="667824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685800" y="2420888"/>
            <a:ext cx="7630616" cy="3816429"/>
          </a:xfrm>
          <a:prstGeom prst="rect">
            <a:avLst/>
          </a:prstGeom>
          <a:noFill/>
        </p:spPr>
        <p:txBody>
          <a:bodyPr wrap="square" rtlCol="0">
            <a:spAutoFit/>
          </a:bodyPr>
          <a:lstStyle/>
          <a:p>
            <a:r>
              <a:rPr lang="en-US" sz="3600" dirty="0" smtClean="0">
                <a:solidFill>
                  <a:schemeClr val="bg1"/>
                </a:solidFill>
                <a:latin typeface="Helvetica"/>
                <a:cs typeface="Helvetica"/>
              </a:rPr>
              <a:t>Students’ Expectations</a:t>
            </a:r>
          </a:p>
          <a:p>
            <a:endParaRPr lang="en-US" sz="3600" dirty="0" smtClean="0">
              <a:solidFill>
                <a:schemeClr val="bg1"/>
              </a:solidFill>
              <a:latin typeface="Arial"/>
              <a:cs typeface="Arial"/>
            </a:endParaRPr>
          </a:p>
          <a:p>
            <a:r>
              <a:rPr lang="en-US" sz="1400" i="1" dirty="0" smtClean="0">
                <a:solidFill>
                  <a:schemeClr val="bg1"/>
                </a:solidFill>
                <a:latin typeface="Arial"/>
                <a:cs typeface="Arial"/>
              </a:rPr>
              <a:t>Before starting your presentation try to get students thinking about their expectations. You may want to ask them to write this down or discuss it in groups. Some ideas are:</a:t>
            </a:r>
          </a:p>
          <a:p>
            <a:pPr>
              <a:buFont typeface="Arial"/>
              <a:buChar char="•"/>
            </a:pPr>
            <a:endParaRPr lang="en-US" sz="1200" dirty="0" smtClean="0">
              <a:solidFill>
                <a:schemeClr val="bg1"/>
              </a:solidFill>
              <a:latin typeface="Arial"/>
              <a:cs typeface="Arial"/>
            </a:endParaRPr>
          </a:p>
          <a:p>
            <a:pPr>
              <a:spcAft>
                <a:spcPts val="1200"/>
              </a:spcAft>
              <a:buFont typeface="Arial"/>
              <a:buChar char="•"/>
            </a:pPr>
            <a:r>
              <a:rPr lang="en-US" sz="1200" dirty="0" smtClean="0">
                <a:solidFill>
                  <a:schemeClr val="bg1"/>
                </a:solidFill>
                <a:latin typeface="Arial"/>
                <a:cs typeface="Arial"/>
              </a:rPr>
              <a:t> Why did they </a:t>
            </a:r>
            <a:r>
              <a:rPr lang="en-US" sz="1200" dirty="0" err="1" smtClean="0">
                <a:solidFill>
                  <a:schemeClr val="bg1"/>
                </a:solidFill>
                <a:latin typeface="Arial"/>
                <a:cs typeface="Arial"/>
              </a:rPr>
              <a:t>enrol</a:t>
            </a:r>
            <a:r>
              <a:rPr lang="en-US" sz="1200" dirty="0" smtClean="0">
                <a:solidFill>
                  <a:schemeClr val="bg1"/>
                </a:solidFill>
                <a:latin typeface="Arial"/>
                <a:cs typeface="Arial"/>
              </a:rPr>
              <a:t> in this subject? </a:t>
            </a:r>
          </a:p>
          <a:p>
            <a:pPr>
              <a:spcAft>
                <a:spcPts val="1200"/>
              </a:spcAft>
              <a:buFont typeface="Arial"/>
              <a:buChar char="•"/>
            </a:pPr>
            <a:r>
              <a:rPr lang="en-US" sz="1200" dirty="0">
                <a:solidFill>
                  <a:schemeClr val="bg1"/>
                </a:solidFill>
                <a:latin typeface="Arial"/>
                <a:cs typeface="Arial"/>
              </a:rPr>
              <a:t> </a:t>
            </a:r>
            <a:r>
              <a:rPr lang="en-US" sz="1200" dirty="0" smtClean="0">
                <a:solidFill>
                  <a:schemeClr val="bg1"/>
                </a:solidFill>
                <a:latin typeface="Arial"/>
                <a:cs typeface="Arial"/>
              </a:rPr>
              <a:t>What are the academic, social and travel goals that they hope to get out of the program?</a:t>
            </a:r>
          </a:p>
          <a:p>
            <a:pPr>
              <a:spcAft>
                <a:spcPts val="1200"/>
              </a:spcAft>
              <a:buFont typeface="Arial"/>
              <a:buChar char="•"/>
            </a:pPr>
            <a:r>
              <a:rPr lang="en-US" sz="1200" dirty="0">
                <a:solidFill>
                  <a:schemeClr val="bg1"/>
                </a:solidFill>
                <a:latin typeface="Arial"/>
                <a:cs typeface="Arial"/>
              </a:rPr>
              <a:t> </a:t>
            </a:r>
            <a:r>
              <a:rPr lang="en-US" sz="1200" dirty="0" smtClean="0">
                <a:solidFill>
                  <a:schemeClr val="bg1"/>
                </a:solidFill>
                <a:latin typeface="Arial"/>
                <a:cs typeface="Arial"/>
              </a:rPr>
              <a:t>How will this subject be different to being on an overseas holiday? </a:t>
            </a:r>
          </a:p>
          <a:p>
            <a:pPr>
              <a:spcAft>
                <a:spcPts val="1200"/>
              </a:spcAft>
              <a:buFont typeface="Arial"/>
              <a:buChar char="•"/>
            </a:pPr>
            <a:r>
              <a:rPr lang="en-US" sz="1200" dirty="0">
                <a:solidFill>
                  <a:schemeClr val="bg1"/>
                </a:solidFill>
                <a:latin typeface="Arial"/>
                <a:cs typeface="Arial"/>
              </a:rPr>
              <a:t> </a:t>
            </a:r>
            <a:r>
              <a:rPr lang="en-US" sz="1200" dirty="0" smtClean="0">
                <a:solidFill>
                  <a:schemeClr val="bg1"/>
                </a:solidFill>
                <a:latin typeface="Arial"/>
                <a:cs typeface="Arial"/>
              </a:rPr>
              <a:t>What are they most looking forward to? What are they most worried about?</a:t>
            </a:r>
          </a:p>
          <a:p>
            <a:pPr>
              <a:spcAft>
                <a:spcPts val="1200"/>
              </a:spcAft>
              <a:buFont typeface="Arial"/>
              <a:buChar char="•"/>
            </a:pPr>
            <a:r>
              <a:rPr lang="en-US" sz="1200" dirty="0" smtClean="0">
                <a:solidFill>
                  <a:schemeClr val="bg1"/>
                </a:solidFill>
                <a:latin typeface="Arial"/>
                <a:cs typeface="Arial"/>
              </a:rPr>
              <a:t> What will they miss most about home while they’re away?</a:t>
            </a:r>
          </a:p>
          <a:p>
            <a:endParaRPr lang="en-US" sz="2000" dirty="0">
              <a:solidFill>
                <a:schemeClr val="accent5">
                  <a:lumMod val="75000"/>
                </a:schemeClr>
              </a:solidFill>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685800" y="2420888"/>
            <a:ext cx="7342584" cy="3908762"/>
          </a:xfrm>
          <a:prstGeom prst="rect">
            <a:avLst/>
          </a:prstGeom>
          <a:noFill/>
        </p:spPr>
        <p:txBody>
          <a:bodyPr wrap="square" rtlCol="0">
            <a:spAutoFit/>
          </a:bodyPr>
          <a:lstStyle/>
          <a:p>
            <a:r>
              <a:rPr lang="en-US" sz="3600" dirty="0" smtClean="0">
                <a:solidFill>
                  <a:schemeClr val="bg1"/>
                </a:solidFill>
                <a:latin typeface="Helvetica"/>
                <a:cs typeface="Helvetica"/>
              </a:rPr>
              <a:t>Your Expectations</a:t>
            </a:r>
          </a:p>
          <a:p>
            <a:endParaRPr lang="en-US" sz="3600" dirty="0" smtClean="0">
              <a:solidFill>
                <a:schemeClr val="bg1"/>
              </a:solidFill>
              <a:latin typeface="Arial"/>
              <a:cs typeface="Arial"/>
            </a:endParaRPr>
          </a:p>
          <a:p>
            <a:r>
              <a:rPr lang="en-US" sz="1400" i="1" dirty="0" smtClean="0">
                <a:solidFill>
                  <a:schemeClr val="bg1"/>
                </a:solidFill>
                <a:latin typeface="Arial"/>
                <a:cs typeface="Arial"/>
              </a:rPr>
              <a:t>After discussing students’ expectations, you need to be very clear about your expectations.</a:t>
            </a:r>
            <a:r>
              <a:rPr lang="en-US" sz="1200" i="1" dirty="0" smtClean="0">
                <a:solidFill>
                  <a:schemeClr val="bg1"/>
                </a:solidFill>
                <a:latin typeface="Arial"/>
                <a:cs typeface="Arial"/>
              </a:rPr>
              <a:t> </a:t>
            </a:r>
          </a:p>
          <a:p>
            <a:endParaRPr lang="en-US" sz="1200" i="1" dirty="0">
              <a:solidFill>
                <a:schemeClr val="bg1"/>
              </a:solidFill>
              <a:latin typeface="Arial"/>
              <a:cs typeface="Arial"/>
            </a:endParaRPr>
          </a:p>
          <a:p>
            <a:r>
              <a:rPr lang="en-US" sz="1400" i="1" dirty="0" smtClean="0">
                <a:solidFill>
                  <a:schemeClr val="bg1"/>
                </a:solidFill>
                <a:latin typeface="Arial"/>
                <a:cs typeface="Arial"/>
              </a:rPr>
              <a:t>Think about:</a:t>
            </a:r>
            <a:endParaRPr lang="en-US" sz="1400" i="1" dirty="0">
              <a:solidFill>
                <a:schemeClr val="bg1"/>
              </a:solidFill>
              <a:latin typeface="Arial"/>
              <a:cs typeface="Arial"/>
            </a:endParaRPr>
          </a:p>
          <a:p>
            <a:endParaRPr lang="en-US" sz="1200" dirty="0" smtClean="0">
              <a:solidFill>
                <a:schemeClr val="bg1"/>
              </a:solidFill>
              <a:latin typeface="Arial"/>
              <a:cs typeface="Arial"/>
            </a:endParaRPr>
          </a:p>
          <a:p>
            <a:pPr>
              <a:spcAft>
                <a:spcPts val="1200"/>
              </a:spcAft>
              <a:buFont typeface="Arial"/>
              <a:buChar char="•"/>
            </a:pPr>
            <a:r>
              <a:rPr lang="en-US" sz="1200" dirty="0" smtClean="0">
                <a:solidFill>
                  <a:schemeClr val="bg1"/>
                </a:solidFill>
                <a:latin typeface="Arial"/>
                <a:cs typeface="Arial"/>
              </a:rPr>
              <a:t> </a:t>
            </a:r>
            <a:r>
              <a:rPr lang="en-US" sz="1200" b="1" dirty="0" smtClean="0">
                <a:solidFill>
                  <a:schemeClr val="bg1"/>
                </a:solidFill>
                <a:latin typeface="Arial"/>
                <a:cs typeface="Arial"/>
              </a:rPr>
              <a:t>Time commitment</a:t>
            </a:r>
            <a:r>
              <a:rPr lang="en-US" sz="1200" dirty="0" smtClean="0">
                <a:solidFill>
                  <a:schemeClr val="bg1"/>
                </a:solidFill>
                <a:latin typeface="Arial"/>
                <a:cs typeface="Arial"/>
              </a:rPr>
              <a:t>. Will there be long days? Will there be free time? What are the repercussions of students running late all of the time?</a:t>
            </a:r>
          </a:p>
          <a:p>
            <a:pPr>
              <a:spcAft>
                <a:spcPts val="1200"/>
              </a:spcAft>
              <a:buFont typeface="Arial"/>
              <a:buChar char="•"/>
            </a:pPr>
            <a:r>
              <a:rPr lang="en-US" sz="1200" dirty="0">
                <a:solidFill>
                  <a:schemeClr val="bg1"/>
                </a:solidFill>
                <a:latin typeface="Arial"/>
                <a:cs typeface="Arial"/>
              </a:rPr>
              <a:t> </a:t>
            </a:r>
            <a:r>
              <a:rPr lang="en-US" sz="1200" b="1" dirty="0" smtClean="0">
                <a:solidFill>
                  <a:schemeClr val="bg1"/>
                </a:solidFill>
                <a:latin typeface="Arial"/>
                <a:cs typeface="Arial"/>
              </a:rPr>
              <a:t>Participation</a:t>
            </a:r>
            <a:r>
              <a:rPr lang="en-US" sz="1200" dirty="0" smtClean="0">
                <a:solidFill>
                  <a:schemeClr val="bg1"/>
                </a:solidFill>
                <a:latin typeface="Arial"/>
                <a:cs typeface="Arial"/>
              </a:rPr>
              <a:t>. Remind students that they must be mentally present and engaged in group activities.</a:t>
            </a:r>
          </a:p>
          <a:p>
            <a:pPr>
              <a:spcAft>
                <a:spcPts val="1200"/>
              </a:spcAft>
              <a:buFont typeface="Arial"/>
              <a:buChar char="•"/>
            </a:pPr>
            <a:r>
              <a:rPr lang="en-US" sz="1200" dirty="0" smtClean="0">
                <a:solidFill>
                  <a:schemeClr val="bg1"/>
                </a:solidFill>
                <a:latin typeface="Arial"/>
                <a:cs typeface="Arial"/>
              </a:rPr>
              <a:t> </a:t>
            </a:r>
            <a:r>
              <a:rPr lang="en-US" sz="1200" b="1" dirty="0" smtClean="0">
                <a:solidFill>
                  <a:schemeClr val="bg1"/>
                </a:solidFill>
                <a:latin typeface="Arial"/>
                <a:cs typeface="Arial"/>
              </a:rPr>
              <a:t>Group dynamics</a:t>
            </a:r>
            <a:r>
              <a:rPr lang="en-US" sz="1200" dirty="0" smtClean="0">
                <a:solidFill>
                  <a:schemeClr val="bg1"/>
                </a:solidFill>
                <a:latin typeface="Arial"/>
                <a:cs typeface="Arial"/>
              </a:rPr>
              <a:t>. How do you expect them to behave/work together? How do you expect them to behave towards you? Get them to think about their own annoying traits and remind them that they will all be living very closely for 2-3 weeks and they should be mindful of others.</a:t>
            </a:r>
          </a:p>
          <a:p>
            <a:pPr>
              <a:spcAft>
                <a:spcPts val="1200"/>
              </a:spcAft>
              <a:buFont typeface="Arial"/>
              <a:buChar char="•"/>
            </a:pPr>
            <a:r>
              <a:rPr lang="en-US" sz="1200" dirty="0">
                <a:solidFill>
                  <a:schemeClr val="bg1"/>
                </a:solidFill>
                <a:latin typeface="Arial"/>
                <a:cs typeface="Arial"/>
              </a:rPr>
              <a:t> </a:t>
            </a:r>
            <a:r>
              <a:rPr lang="en-US" sz="1200" b="1" dirty="0" smtClean="0">
                <a:solidFill>
                  <a:schemeClr val="bg1"/>
                </a:solidFill>
                <a:latin typeface="Arial"/>
                <a:cs typeface="Arial"/>
              </a:rPr>
              <a:t>Unforgivable offences</a:t>
            </a:r>
            <a:r>
              <a:rPr lang="en-US" sz="1200" dirty="0" smtClean="0">
                <a:solidFill>
                  <a:schemeClr val="bg1"/>
                </a:solidFill>
                <a:latin typeface="Arial"/>
                <a:cs typeface="Arial"/>
              </a:rPr>
              <a:t>. Be clear right from the start about will not be tolerated. Will there be a warning system? Will students be sent home?</a:t>
            </a:r>
          </a:p>
        </p:txBody>
      </p:sp>
    </p:spTree>
    <p:extLst>
      <p:ext uri="{BB962C8B-B14F-4D97-AF65-F5344CB8AC3E}">
        <p14:creationId xmlns:p14="http://schemas.microsoft.com/office/powerpoint/2010/main" val="1795641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685800" y="2060848"/>
            <a:ext cx="6781800" cy="4154984"/>
          </a:xfrm>
          <a:prstGeom prst="rect">
            <a:avLst/>
          </a:prstGeom>
          <a:noFill/>
        </p:spPr>
        <p:txBody>
          <a:bodyPr wrap="square" rtlCol="0">
            <a:spAutoFit/>
          </a:bodyPr>
          <a:lstStyle/>
          <a:p>
            <a:r>
              <a:rPr lang="en-US" sz="3600" dirty="0" smtClean="0">
                <a:solidFill>
                  <a:schemeClr val="bg1"/>
                </a:solidFill>
                <a:latin typeface="Helvetica"/>
                <a:cs typeface="Helvetica"/>
              </a:rPr>
              <a:t>Destination Information</a:t>
            </a:r>
          </a:p>
          <a:p>
            <a:endParaRPr lang="en-US" sz="3600" dirty="0" smtClean="0">
              <a:solidFill>
                <a:schemeClr val="bg1"/>
              </a:solidFill>
              <a:latin typeface="Arial"/>
              <a:cs typeface="Arial"/>
            </a:endParaRPr>
          </a:p>
          <a:p>
            <a:r>
              <a:rPr lang="en-US" sz="1400" dirty="0" smtClean="0">
                <a:solidFill>
                  <a:schemeClr val="bg1"/>
                </a:solidFill>
                <a:latin typeface="Arial"/>
                <a:cs typeface="Arial"/>
              </a:rPr>
              <a:t>This section should cover details such as:</a:t>
            </a:r>
          </a:p>
          <a:p>
            <a:endParaRPr lang="en-US" sz="1200" dirty="0" smtClean="0">
              <a:solidFill>
                <a:schemeClr val="bg1"/>
              </a:solidFill>
              <a:latin typeface="Arial"/>
              <a:cs typeface="Arial"/>
            </a:endParaRPr>
          </a:p>
          <a:p>
            <a:pPr>
              <a:spcAft>
                <a:spcPts val="1200"/>
              </a:spcAft>
              <a:buFont typeface="Arial"/>
              <a:buChar char="•"/>
            </a:pPr>
            <a:r>
              <a:rPr lang="en-US" sz="1200" dirty="0" smtClean="0">
                <a:solidFill>
                  <a:schemeClr val="bg1"/>
                </a:solidFill>
                <a:latin typeface="Arial"/>
                <a:cs typeface="Arial"/>
              </a:rPr>
              <a:t> Location &amp; Route </a:t>
            </a:r>
          </a:p>
          <a:p>
            <a:pPr>
              <a:spcAft>
                <a:spcPts val="1200"/>
              </a:spcAft>
              <a:buFont typeface="Arial"/>
              <a:buChar char="•"/>
            </a:pPr>
            <a:r>
              <a:rPr lang="en-US" sz="1200" dirty="0">
                <a:solidFill>
                  <a:schemeClr val="bg1"/>
                </a:solidFill>
                <a:latin typeface="Arial"/>
                <a:cs typeface="Arial"/>
              </a:rPr>
              <a:t> </a:t>
            </a:r>
            <a:r>
              <a:rPr lang="en-US" sz="1200" dirty="0" smtClean="0">
                <a:solidFill>
                  <a:schemeClr val="bg1"/>
                </a:solidFill>
                <a:latin typeface="Arial"/>
                <a:cs typeface="Arial"/>
              </a:rPr>
              <a:t>Accommodation</a:t>
            </a:r>
          </a:p>
          <a:p>
            <a:pPr>
              <a:spcAft>
                <a:spcPts val="1200"/>
              </a:spcAft>
              <a:buFont typeface="Arial"/>
              <a:buChar char="•"/>
            </a:pPr>
            <a:r>
              <a:rPr lang="en-US" sz="1200" dirty="0" smtClean="0">
                <a:solidFill>
                  <a:schemeClr val="bg1"/>
                </a:solidFill>
                <a:latin typeface="Arial"/>
                <a:cs typeface="Arial"/>
              </a:rPr>
              <a:t> Climate</a:t>
            </a:r>
          </a:p>
          <a:p>
            <a:pPr>
              <a:spcAft>
                <a:spcPts val="1200"/>
              </a:spcAft>
              <a:buFont typeface="Arial"/>
              <a:buChar char="•"/>
            </a:pPr>
            <a:r>
              <a:rPr lang="en-US" sz="1200" dirty="0">
                <a:solidFill>
                  <a:schemeClr val="bg1"/>
                </a:solidFill>
                <a:latin typeface="Arial"/>
                <a:cs typeface="Arial"/>
              </a:rPr>
              <a:t> </a:t>
            </a:r>
            <a:r>
              <a:rPr lang="en-US" sz="1200" dirty="0" smtClean="0">
                <a:solidFill>
                  <a:schemeClr val="bg1"/>
                </a:solidFill>
                <a:latin typeface="Arial"/>
                <a:cs typeface="Arial"/>
              </a:rPr>
              <a:t>Language</a:t>
            </a:r>
          </a:p>
          <a:p>
            <a:pPr>
              <a:spcAft>
                <a:spcPts val="1200"/>
              </a:spcAft>
              <a:buFont typeface="Arial"/>
              <a:buChar char="•"/>
            </a:pPr>
            <a:r>
              <a:rPr lang="en-US" sz="1200" dirty="0">
                <a:solidFill>
                  <a:schemeClr val="bg1"/>
                </a:solidFill>
                <a:latin typeface="Arial"/>
                <a:cs typeface="Arial"/>
              </a:rPr>
              <a:t> </a:t>
            </a:r>
            <a:r>
              <a:rPr lang="en-US" sz="1200" dirty="0" smtClean="0">
                <a:solidFill>
                  <a:schemeClr val="bg1"/>
                </a:solidFill>
                <a:latin typeface="Arial"/>
                <a:cs typeface="Arial"/>
              </a:rPr>
              <a:t>Cultural Differences &amp; </a:t>
            </a:r>
            <a:r>
              <a:rPr lang="en-US" sz="1200" smtClean="0">
                <a:solidFill>
                  <a:schemeClr val="bg1"/>
                </a:solidFill>
                <a:latin typeface="Arial"/>
                <a:cs typeface="Arial"/>
              </a:rPr>
              <a:t>Local Laws</a:t>
            </a:r>
            <a:endParaRPr lang="en-US" sz="1200" dirty="0" smtClean="0">
              <a:solidFill>
                <a:schemeClr val="bg1"/>
              </a:solidFill>
              <a:latin typeface="Arial"/>
              <a:cs typeface="Arial"/>
            </a:endParaRPr>
          </a:p>
          <a:p>
            <a:pPr>
              <a:spcAft>
                <a:spcPts val="1200"/>
              </a:spcAft>
              <a:buFont typeface="Arial"/>
              <a:buChar char="•"/>
            </a:pPr>
            <a:r>
              <a:rPr lang="en-US" sz="1200" dirty="0">
                <a:solidFill>
                  <a:schemeClr val="bg1"/>
                </a:solidFill>
                <a:latin typeface="Arial"/>
                <a:cs typeface="Arial"/>
              </a:rPr>
              <a:t> </a:t>
            </a:r>
            <a:r>
              <a:rPr lang="en-US" sz="1200" dirty="0" smtClean="0">
                <a:solidFill>
                  <a:schemeClr val="bg1"/>
                </a:solidFill>
                <a:latin typeface="Arial"/>
                <a:cs typeface="Arial"/>
              </a:rPr>
              <a:t>Money</a:t>
            </a:r>
          </a:p>
          <a:p>
            <a:pPr>
              <a:spcAft>
                <a:spcPts val="1200"/>
              </a:spcAft>
              <a:buFont typeface="Arial"/>
              <a:buChar char="•"/>
            </a:pPr>
            <a:r>
              <a:rPr lang="en-US" sz="1200" dirty="0" smtClean="0">
                <a:solidFill>
                  <a:schemeClr val="bg1"/>
                </a:solidFill>
                <a:latin typeface="Arial"/>
                <a:cs typeface="Arial"/>
              </a:rPr>
              <a:t> Travel Documents</a:t>
            </a:r>
          </a:p>
          <a:p>
            <a:pPr>
              <a:spcAft>
                <a:spcPts val="1200"/>
              </a:spcAft>
              <a:buFont typeface="Arial"/>
              <a:buChar char="•"/>
            </a:pPr>
            <a:r>
              <a:rPr lang="en-US" sz="1200" dirty="0">
                <a:solidFill>
                  <a:schemeClr val="bg1"/>
                </a:solidFill>
                <a:latin typeface="Arial"/>
                <a:cs typeface="Arial"/>
              </a:rPr>
              <a:t> </a:t>
            </a:r>
            <a:r>
              <a:rPr lang="en-US" sz="1200" dirty="0" smtClean="0">
                <a:solidFill>
                  <a:schemeClr val="bg1"/>
                </a:solidFill>
                <a:latin typeface="Arial"/>
                <a:cs typeface="Arial"/>
              </a:rPr>
              <a:t>Health</a:t>
            </a:r>
          </a:p>
        </p:txBody>
      </p:sp>
    </p:spTree>
    <p:extLst>
      <p:ext uri="{BB962C8B-B14F-4D97-AF65-F5344CB8AC3E}">
        <p14:creationId xmlns:p14="http://schemas.microsoft.com/office/powerpoint/2010/main" val="4292964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685800" y="2420888"/>
            <a:ext cx="6781800" cy="3570208"/>
          </a:xfrm>
          <a:prstGeom prst="rect">
            <a:avLst/>
          </a:prstGeom>
          <a:noFill/>
        </p:spPr>
        <p:txBody>
          <a:bodyPr wrap="square" rtlCol="0">
            <a:spAutoFit/>
          </a:bodyPr>
          <a:lstStyle/>
          <a:p>
            <a:r>
              <a:rPr lang="en-US" sz="3600" dirty="0" smtClean="0">
                <a:solidFill>
                  <a:schemeClr val="accent1">
                    <a:lumMod val="75000"/>
                  </a:schemeClr>
                </a:solidFill>
                <a:latin typeface="Helvetica"/>
                <a:cs typeface="Helvetica"/>
              </a:rPr>
              <a:t>Location &amp; Route</a:t>
            </a:r>
          </a:p>
          <a:p>
            <a:endParaRPr lang="en-US" sz="3600" dirty="0" smtClean="0">
              <a:solidFill>
                <a:schemeClr val="accent1">
                  <a:lumMod val="75000"/>
                </a:schemeClr>
              </a:solidFill>
              <a:latin typeface="Arial"/>
              <a:cs typeface="Arial"/>
            </a:endParaRPr>
          </a:p>
          <a:p>
            <a:r>
              <a:rPr lang="en-US" sz="1400" i="1" dirty="0" smtClean="0">
                <a:solidFill>
                  <a:schemeClr val="accent1">
                    <a:lumMod val="75000"/>
                  </a:schemeClr>
                </a:solidFill>
                <a:latin typeface="Arial"/>
                <a:cs typeface="Arial"/>
              </a:rPr>
              <a:t>Hopefully students will have read up on this! To make sure they are all on the same page you should cover:</a:t>
            </a:r>
          </a:p>
          <a:p>
            <a:pPr>
              <a:buFont typeface="Arial"/>
              <a:buChar char="•"/>
            </a:pPr>
            <a:endParaRPr lang="en-US" sz="1200" dirty="0" smtClean="0">
              <a:solidFill>
                <a:schemeClr val="accent1">
                  <a:lumMod val="75000"/>
                </a:schemeClr>
              </a:solidFill>
              <a:latin typeface="Arial"/>
              <a:cs typeface="Arial"/>
            </a:endParaRPr>
          </a:p>
          <a:p>
            <a:pPr>
              <a:spcAft>
                <a:spcPts val="1200"/>
              </a:spcAft>
              <a:buFont typeface="Arial"/>
              <a:buChar char="•"/>
            </a:pPr>
            <a:r>
              <a:rPr lang="en-US" sz="1200" dirty="0" smtClean="0">
                <a:solidFill>
                  <a:schemeClr val="accent1">
                    <a:lumMod val="75000"/>
                  </a:schemeClr>
                </a:solidFill>
                <a:latin typeface="Arial"/>
                <a:cs typeface="Arial"/>
              </a:rPr>
              <a:t> </a:t>
            </a:r>
            <a:r>
              <a:rPr lang="en-US" sz="1200" b="1" dirty="0" smtClean="0">
                <a:solidFill>
                  <a:schemeClr val="accent1">
                    <a:lumMod val="75000"/>
                  </a:schemeClr>
                </a:solidFill>
                <a:latin typeface="Arial"/>
                <a:cs typeface="Arial"/>
              </a:rPr>
              <a:t>Arrival</a:t>
            </a:r>
            <a:r>
              <a:rPr lang="en-US" sz="1200" dirty="0" smtClean="0">
                <a:solidFill>
                  <a:schemeClr val="accent1">
                    <a:lumMod val="75000"/>
                  </a:schemeClr>
                </a:solidFill>
                <a:latin typeface="Arial"/>
                <a:cs typeface="Arial"/>
              </a:rPr>
              <a:t>. Where is the accommodation? How do students get their from the airport? Prep students on what to say at immigration; they are not ‘</a:t>
            </a:r>
            <a:r>
              <a:rPr lang="en-US" sz="1200" i="1" dirty="0" smtClean="0">
                <a:solidFill>
                  <a:schemeClr val="accent1">
                    <a:lumMod val="75000"/>
                  </a:schemeClr>
                </a:solidFill>
                <a:latin typeface="Arial"/>
                <a:cs typeface="Arial"/>
              </a:rPr>
              <a:t>there to study’</a:t>
            </a:r>
            <a:r>
              <a:rPr lang="en-US" sz="1200" dirty="0" smtClean="0">
                <a:solidFill>
                  <a:schemeClr val="accent1">
                    <a:lumMod val="75000"/>
                  </a:schemeClr>
                </a:solidFill>
                <a:latin typeface="Arial"/>
                <a:cs typeface="Arial"/>
              </a:rPr>
              <a:t>, this could be misinterpreted by immigration officials who may think they will be enrolling at a local institution. </a:t>
            </a:r>
          </a:p>
          <a:p>
            <a:pPr>
              <a:spcAft>
                <a:spcPts val="1200"/>
              </a:spcAft>
              <a:buFont typeface="Arial"/>
              <a:buChar char="•"/>
            </a:pPr>
            <a:r>
              <a:rPr lang="en-US" sz="1200" dirty="0">
                <a:solidFill>
                  <a:schemeClr val="accent1">
                    <a:lumMod val="75000"/>
                  </a:schemeClr>
                </a:solidFill>
                <a:latin typeface="Arial"/>
                <a:cs typeface="Arial"/>
              </a:rPr>
              <a:t> </a:t>
            </a:r>
            <a:r>
              <a:rPr lang="en-US" sz="1200" b="1" dirty="0" smtClean="0">
                <a:solidFill>
                  <a:schemeClr val="accent1">
                    <a:lumMod val="75000"/>
                  </a:schemeClr>
                </a:solidFill>
                <a:latin typeface="Arial"/>
                <a:cs typeface="Arial"/>
              </a:rPr>
              <a:t>Route</a:t>
            </a:r>
            <a:r>
              <a:rPr lang="en-US" sz="1200" dirty="0" smtClean="0">
                <a:solidFill>
                  <a:schemeClr val="accent1">
                    <a:lumMod val="75000"/>
                  </a:schemeClr>
                </a:solidFill>
                <a:latin typeface="Arial"/>
                <a:cs typeface="Arial"/>
              </a:rPr>
              <a:t>. Where will you be travelling and on which days? Will this be by bus, train, plane? What will the roads be like?</a:t>
            </a:r>
          </a:p>
          <a:p>
            <a:pPr>
              <a:spcAft>
                <a:spcPts val="1200"/>
              </a:spcAft>
              <a:buFont typeface="Arial"/>
              <a:buChar char="•"/>
            </a:pPr>
            <a:r>
              <a:rPr lang="en-US" sz="1200" dirty="0">
                <a:solidFill>
                  <a:schemeClr val="accent1">
                    <a:lumMod val="75000"/>
                  </a:schemeClr>
                </a:solidFill>
                <a:latin typeface="Arial"/>
                <a:cs typeface="Arial"/>
              </a:rPr>
              <a:t> </a:t>
            </a:r>
            <a:r>
              <a:rPr lang="en-US" sz="1200" b="1" dirty="0" smtClean="0">
                <a:solidFill>
                  <a:schemeClr val="accent1">
                    <a:lumMod val="75000"/>
                  </a:schemeClr>
                </a:solidFill>
                <a:latin typeface="Arial"/>
                <a:cs typeface="Arial"/>
              </a:rPr>
              <a:t>Destination</a:t>
            </a:r>
            <a:r>
              <a:rPr lang="en-US" sz="1200" dirty="0" smtClean="0">
                <a:solidFill>
                  <a:schemeClr val="accent1">
                    <a:lumMod val="75000"/>
                  </a:schemeClr>
                </a:solidFill>
                <a:latin typeface="Arial"/>
                <a:cs typeface="Arial"/>
              </a:rPr>
              <a:t>. Are some of the sites at high altitude? Is the air quality poor?</a:t>
            </a:r>
          </a:p>
          <a:p>
            <a:pPr>
              <a:spcAft>
                <a:spcPts val="1200"/>
              </a:spcAft>
              <a:buFont typeface="Arial"/>
              <a:buChar char="•"/>
            </a:pPr>
            <a:r>
              <a:rPr lang="en-US" sz="1200" dirty="0">
                <a:solidFill>
                  <a:schemeClr val="accent1">
                    <a:lumMod val="75000"/>
                  </a:schemeClr>
                </a:solidFill>
                <a:latin typeface="Arial"/>
                <a:cs typeface="Arial"/>
              </a:rPr>
              <a:t> </a:t>
            </a:r>
            <a:r>
              <a:rPr lang="en-US" sz="1200" b="1" dirty="0" smtClean="0">
                <a:solidFill>
                  <a:schemeClr val="accent1">
                    <a:lumMod val="75000"/>
                  </a:schemeClr>
                </a:solidFill>
                <a:latin typeface="Arial"/>
                <a:cs typeface="Arial"/>
              </a:rPr>
              <a:t>Images</a:t>
            </a:r>
            <a:r>
              <a:rPr lang="en-US" sz="1200" dirty="0" smtClean="0">
                <a:solidFill>
                  <a:schemeClr val="accent1">
                    <a:lumMod val="75000"/>
                  </a:schemeClr>
                </a:solidFill>
                <a:latin typeface="Arial"/>
                <a:cs typeface="Arial"/>
              </a:rPr>
              <a:t>. Show maps and photos to help students start visualizing the locations.</a:t>
            </a:r>
          </a:p>
        </p:txBody>
      </p:sp>
    </p:spTree>
    <p:extLst>
      <p:ext uri="{BB962C8B-B14F-4D97-AF65-F5344CB8AC3E}">
        <p14:creationId xmlns:p14="http://schemas.microsoft.com/office/powerpoint/2010/main" val="194149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687208" y="1700808"/>
            <a:ext cx="6781800" cy="4462760"/>
          </a:xfrm>
          <a:prstGeom prst="rect">
            <a:avLst/>
          </a:prstGeom>
          <a:noFill/>
        </p:spPr>
        <p:txBody>
          <a:bodyPr wrap="square" rtlCol="0">
            <a:spAutoFit/>
          </a:bodyPr>
          <a:lstStyle/>
          <a:p>
            <a:r>
              <a:rPr lang="en-AU" sz="3600" dirty="0" smtClean="0">
                <a:solidFill>
                  <a:schemeClr val="accent1">
                    <a:lumMod val="75000"/>
                  </a:schemeClr>
                </a:solidFill>
                <a:latin typeface="Helvetica"/>
                <a:cs typeface="Helvetica"/>
              </a:rPr>
              <a:t>Accommodation</a:t>
            </a:r>
          </a:p>
          <a:p>
            <a:endParaRPr lang="en-AU" sz="3600" dirty="0" smtClean="0">
              <a:solidFill>
                <a:schemeClr val="accent1">
                  <a:lumMod val="75000"/>
                </a:schemeClr>
              </a:solidFill>
              <a:latin typeface="Arial"/>
              <a:cs typeface="Arial"/>
            </a:endParaRPr>
          </a:p>
          <a:p>
            <a:r>
              <a:rPr lang="en-AU" sz="1400" i="1" dirty="0" smtClean="0">
                <a:solidFill>
                  <a:schemeClr val="accent1">
                    <a:lumMod val="75000"/>
                  </a:schemeClr>
                </a:solidFill>
                <a:latin typeface="Arial"/>
                <a:cs typeface="Arial"/>
              </a:rPr>
              <a:t>Bad accommodation can ruin the whole experience, so make sure students understand their accommodation before they arrive.</a:t>
            </a:r>
          </a:p>
          <a:p>
            <a:pPr>
              <a:buFont typeface="Arial"/>
              <a:buChar char="•"/>
            </a:pPr>
            <a:endParaRPr lang="en-AU" sz="1200" dirty="0" smtClean="0">
              <a:solidFill>
                <a:schemeClr val="accent1">
                  <a:lumMod val="75000"/>
                </a:schemeClr>
              </a:solidFill>
              <a:latin typeface="Arial"/>
              <a:cs typeface="Arial"/>
            </a:endParaRPr>
          </a:p>
          <a:p>
            <a:pPr>
              <a:spcAft>
                <a:spcPts val="1200"/>
              </a:spcAft>
              <a:buFont typeface="Arial"/>
              <a:buChar char="•"/>
            </a:pPr>
            <a:r>
              <a:rPr lang="en-AU" sz="1200" b="1" dirty="0" smtClean="0">
                <a:solidFill>
                  <a:schemeClr val="accent1">
                    <a:lumMod val="75000"/>
                  </a:schemeClr>
                </a:solidFill>
                <a:latin typeface="Arial"/>
                <a:cs typeface="Arial"/>
              </a:rPr>
              <a:t> Sleeping</a:t>
            </a:r>
            <a:r>
              <a:rPr lang="en-AU" sz="1200" dirty="0" smtClean="0">
                <a:solidFill>
                  <a:schemeClr val="accent1">
                    <a:lumMod val="75000"/>
                  </a:schemeClr>
                </a:solidFill>
                <a:latin typeface="Arial"/>
                <a:cs typeface="Arial"/>
              </a:rPr>
              <a:t>. What type of place is it? Is it motels, hotels, guesthouses, cabins, camping? Will students be sharing? Do they get to choose their roommate or will </a:t>
            </a:r>
            <a:r>
              <a:rPr lang="en-AU" sz="1200" dirty="0" smtClean="0">
                <a:solidFill>
                  <a:schemeClr val="accent1">
                    <a:lumMod val="75000"/>
                  </a:schemeClr>
                </a:solidFill>
                <a:latin typeface="Arial"/>
                <a:cs typeface="Arial"/>
              </a:rPr>
              <a:t>they be paired up </a:t>
            </a:r>
            <a:r>
              <a:rPr lang="en-AU" sz="1200" dirty="0" err="1" smtClean="0">
                <a:solidFill>
                  <a:schemeClr val="accent1">
                    <a:lumMod val="75000"/>
                  </a:schemeClr>
                </a:solidFill>
                <a:latin typeface="Arial"/>
                <a:cs typeface="Arial"/>
              </a:rPr>
              <a:t>randomnly</a:t>
            </a:r>
            <a:r>
              <a:rPr lang="en-AU" sz="1200" dirty="0" smtClean="0">
                <a:solidFill>
                  <a:schemeClr val="accent1">
                    <a:lumMod val="75000"/>
                  </a:schemeClr>
                </a:solidFill>
                <a:latin typeface="Arial"/>
                <a:cs typeface="Arial"/>
              </a:rPr>
              <a:t>? </a:t>
            </a:r>
            <a:r>
              <a:rPr lang="en-AU" sz="1200" dirty="0" smtClean="0">
                <a:solidFill>
                  <a:schemeClr val="accent1">
                    <a:lumMod val="75000"/>
                  </a:schemeClr>
                </a:solidFill>
                <a:latin typeface="Arial"/>
                <a:cs typeface="Arial"/>
              </a:rPr>
              <a:t>Do they have their own bathroom or is it shared?</a:t>
            </a:r>
          </a:p>
          <a:p>
            <a:pPr>
              <a:spcAft>
                <a:spcPts val="1200"/>
              </a:spcAft>
              <a:buFont typeface="Arial"/>
              <a:buChar char="•"/>
            </a:pPr>
            <a:r>
              <a:rPr lang="en-AU" sz="1200" b="1" dirty="0" smtClean="0">
                <a:solidFill>
                  <a:schemeClr val="accent1">
                    <a:lumMod val="75000"/>
                  </a:schemeClr>
                </a:solidFill>
                <a:latin typeface="Arial"/>
                <a:cs typeface="Arial"/>
              </a:rPr>
              <a:t>Temperature</a:t>
            </a:r>
            <a:r>
              <a:rPr lang="en-AU" sz="1200" dirty="0" smtClean="0">
                <a:solidFill>
                  <a:schemeClr val="accent1">
                    <a:lumMod val="75000"/>
                  </a:schemeClr>
                </a:solidFill>
                <a:latin typeface="Arial"/>
                <a:cs typeface="Arial"/>
              </a:rPr>
              <a:t>. Is there heating/air conditioning?</a:t>
            </a:r>
          </a:p>
          <a:p>
            <a:pPr>
              <a:spcAft>
                <a:spcPts val="1200"/>
              </a:spcAft>
              <a:buFont typeface="Arial"/>
              <a:buChar char="•"/>
            </a:pPr>
            <a:r>
              <a:rPr lang="en-AU" sz="1200" dirty="0" smtClean="0">
                <a:solidFill>
                  <a:schemeClr val="accent1">
                    <a:lumMod val="75000"/>
                  </a:schemeClr>
                </a:solidFill>
                <a:latin typeface="Arial"/>
                <a:cs typeface="Arial"/>
              </a:rPr>
              <a:t> </a:t>
            </a:r>
            <a:r>
              <a:rPr lang="en-AU" sz="1200" b="1" dirty="0" smtClean="0">
                <a:solidFill>
                  <a:schemeClr val="accent1">
                    <a:lumMod val="75000"/>
                  </a:schemeClr>
                </a:solidFill>
                <a:latin typeface="Arial"/>
                <a:cs typeface="Arial"/>
              </a:rPr>
              <a:t>Eating</a:t>
            </a:r>
            <a:r>
              <a:rPr lang="en-AU" sz="1200" dirty="0" smtClean="0">
                <a:solidFill>
                  <a:schemeClr val="accent1">
                    <a:lumMod val="75000"/>
                  </a:schemeClr>
                </a:solidFill>
                <a:latin typeface="Arial"/>
                <a:cs typeface="Arial"/>
              </a:rPr>
              <a:t>. Is breakfast included? Will the hotel accommodate dietary requirements? You don’t have to know the answer to this, but it will help those with allergies start thinking about how they will organise their breakfast when they arrive.</a:t>
            </a:r>
          </a:p>
          <a:p>
            <a:pPr>
              <a:spcAft>
                <a:spcPts val="1200"/>
              </a:spcAft>
              <a:buFont typeface="Arial"/>
              <a:buChar char="•"/>
            </a:pPr>
            <a:r>
              <a:rPr lang="en-AU" sz="1200" dirty="0" smtClean="0">
                <a:solidFill>
                  <a:schemeClr val="accent1">
                    <a:lumMod val="75000"/>
                  </a:schemeClr>
                </a:solidFill>
                <a:latin typeface="Arial"/>
                <a:cs typeface="Arial"/>
              </a:rPr>
              <a:t> </a:t>
            </a:r>
            <a:r>
              <a:rPr lang="en-AU" sz="1200" b="1" dirty="0" smtClean="0">
                <a:solidFill>
                  <a:schemeClr val="accent1">
                    <a:lumMod val="75000"/>
                  </a:schemeClr>
                </a:solidFill>
                <a:latin typeface="Arial"/>
                <a:cs typeface="Arial"/>
              </a:rPr>
              <a:t>Drinking</a:t>
            </a:r>
            <a:r>
              <a:rPr lang="en-AU" sz="1200" dirty="0" smtClean="0">
                <a:solidFill>
                  <a:schemeClr val="accent1">
                    <a:lumMod val="75000"/>
                  </a:schemeClr>
                </a:solidFill>
                <a:latin typeface="Arial"/>
                <a:cs typeface="Arial"/>
              </a:rPr>
              <a:t>. Can students drink the tap water? If not, does they hotel provide free drinking water or will they need to buy it?</a:t>
            </a:r>
          </a:p>
          <a:p>
            <a:pPr>
              <a:spcAft>
                <a:spcPts val="1200"/>
              </a:spcAft>
              <a:buFont typeface="Arial"/>
              <a:buChar char="•"/>
            </a:pPr>
            <a:r>
              <a:rPr lang="en-AU" sz="1200" dirty="0" smtClean="0">
                <a:solidFill>
                  <a:schemeClr val="accent1">
                    <a:lumMod val="75000"/>
                  </a:schemeClr>
                </a:solidFill>
                <a:latin typeface="Arial"/>
                <a:cs typeface="Arial"/>
              </a:rPr>
              <a:t> </a:t>
            </a:r>
            <a:r>
              <a:rPr lang="en-AU" sz="1200" b="1" dirty="0" smtClean="0">
                <a:solidFill>
                  <a:schemeClr val="accent1">
                    <a:lumMod val="75000"/>
                  </a:schemeClr>
                </a:solidFill>
                <a:latin typeface="Arial"/>
                <a:cs typeface="Arial"/>
              </a:rPr>
              <a:t>Stars</a:t>
            </a:r>
            <a:r>
              <a:rPr lang="en-AU" sz="1200" dirty="0" smtClean="0">
                <a:solidFill>
                  <a:schemeClr val="accent1">
                    <a:lumMod val="75000"/>
                  </a:schemeClr>
                </a:solidFill>
                <a:latin typeface="Arial"/>
                <a:cs typeface="Arial"/>
              </a:rPr>
              <a:t>. Try not to describe accommodation in terms of how many stars it has. Businesses can tick all the boxes for 5 stars and still be an inn or motel.</a:t>
            </a:r>
            <a:endParaRPr lang="en-AU" sz="2000" dirty="0">
              <a:solidFill>
                <a:schemeClr val="accent1">
                  <a:lumMod val="75000"/>
                </a:schemeClr>
              </a:solidFill>
              <a:latin typeface="Arial"/>
              <a:cs typeface="Arial"/>
            </a:endParaRPr>
          </a:p>
        </p:txBody>
      </p:sp>
    </p:spTree>
    <p:extLst>
      <p:ext uri="{BB962C8B-B14F-4D97-AF65-F5344CB8AC3E}">
        <p14:creationId xmlns:p14="http://schemas.microsoft.com/office/powerpoint/2010/main" val="2016596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685800" y="2420888"/>
            <a:ext cx="6781800" cy="3200876"/>
          </a:xfrm>
          <a:prstGeom prst="rect">
            <a:avLst/>
          </a:prstGeom>
          <a:noFill/>
        </p:spPr>
        <p:txBody>
          <a:bodyPr wrap="square" rtlCol="0">
            <a:spAutoFit/>
          </a:bodyPr>
          <a:lstStyle/>
          <a:p>
            <a:r>
              <a:rPr lang="en-US" sz="3600" dirty="0" smtClean="0">
                <a:solidFill>
                  <a:schemeClr val="accent1">
                    <a:lumMod val="75000"/>
                  </a:schemeClr>
                </a:solidFill>
                <a:latin typeface="Helvetica"/>
                <a:cs typeface="Helvetica"/>
              </a:rPr>
              <a:t>Climate</a:t>
            </a:r>
          </a:p>
          <a:p>
            <a:endParaRPr lang="en-US" sz="3600" dirty="0" smtClean="0">
              <a:solidFill>
                <a:schemeClr val="accent1">
                  <a:lumMod val="75000"/>
                </a:schemeClr>
              </a:solidFill>
              <a:latin typeface="Arial"/>
              <a:cs typeface="Arial"/>
            </a:endParaRPr>
          </a:p>
          <a:p>
            <a:r>
              <a:rPr lang="en-US" sz="1400" i="1" dirty="0" smtClean="0">
                <a:solidFill>
                  <a:schemeClr val="accent1">
                    <a:lumMod val="75000"/>
                  </a:schemeClr>
                </a:solidFill>
                <a:latin typeface="Arial"/>
                <a:cs typeface="Arial"/>
              </a:rPr>
              <a:t>Understanding the climate will help students pack appropriately. </a:t>
            </a:r>
          </a:p>
          <a:p>
            <a:pPr>
              <a:buFont typeface="Arial"/>
              <a:buChar char="•"/>
            </a:pPr>
            <a:endParaRPr lang="en-US" sz="1200" dirty="0" smtClean="0">
              <a:solidFill>
                <a:schemeClr val="accent1">
                  <a:lumMod val="75000"/>
                </a:schemeClr>
              </a:solidFill>
              <a:latin typeface="Arial"/>
              <a:cs typeface="Arial"/>
            </a:endParaRPr>
          </a:p>
          <a:p>
            <a:pPr>
              <a:spcAft>
                <a:spcPts val="1200"/>
              </a:spcAft>
              <a:buFont typeface="Arial"/>
              <a:buChar char="•"/>
            </a:pPr>
            <a:r>
              <a:rPr lang="en-US" sz="1200" dirty="0" smtClean="0">
                <a:solidFill>
                  <a:schemeClr val="accent1">
                    <a:lumMod val="75000"/>
                  </a:schemeClr>
                </a:solidFill>
                <a:latin typeface="Arial"/>
                <a:cs typeface="Arial"/>
              </a:rPr>
              <a:t> </a:t>
            </a:r>
            <a:r>
              <a:rPr lang="en-US" sz="1200" b="1" dirty="0" smtClean="0">
                <a:solidFill>
                  <a:schemeClr val="accent1">
                    <a:lumMod val="75000"/>
                  </a:schemeClr>
                </a:solidFill>
                <a:latin typeface="Arial" panose="020B0604020202020204" pitchFamily="34" charset="0"/>
                <a:cs typeface="Arial" panose="020B0604020202020204" pitchFamily="34" charset="0"/>
              </a:rPr>
              <a:t>Season</a:t>
            </a:r>
            <a:r>
              <a:rPr lang="en-US" sz="1200" dirty="0" smtClean="0">
                <a:solidFill>
                  <a:schemeClr val="accent1">
                    <a:lumMod val="75000"/>
                  </a:schemeClr>
                </a:solidFill>
                <a:latin typeface="Arial" panose="020B0604020202020204" pitchFamily="34" charset="0"/>
                <a:cs typeface="Arial" panose="020B0604020202020204" pitchFamily="34" charset="0"/>
              </a:rPr>
              <a:t>. What time of year are you going? What does this mean? Is summer in your destination 26°C or will it be 46° and humid?</a:t>
            </a:r>
          </a:p>
          <a:p>
            <a:pPr>
              <a:spcAft>
                <a:spcPts val="1200"/>
              </a:spcAft>
              <a:buFont typeface="Arial"/>
              <a:buChar char="•"/>
            </a:pPr>
            <a:r>
              <a:rPr lang="en-US" sz="1200" dirty="0">
                <a:solidFill>
                  <a:schemeClr val="accent1">
                    <a:lumMod val="75000"/>
                  </a:schemeClr>
                </a:solidFill>
                <a:latin typeface="Arial"/>
                <a:cs typeface="Arial"/>
              </a:rPr>
              <a:t> </a:t>
            </a:r>
            <a:r>
              <a:rPr lang="en-US" sz="1200" b="1" dirty="0" smtClean="0">
                <a:solidFill>
                  <a:schemeClr val="accent1">
                    <a:lumMod val="75000"/>
                  </a:schemeClr>
                </a:solidFill>
                <a:latin typeface="Arial"/>
                <a:cs typeface="Arial"/>
              </a:rPr>
              <a:t>Impact</a:t>
            </a:r>
            <a:r>
              <a:rPr lang="en-US" sz="1200" dirty="0" smtClean="0">
                <a:solidFill>
                  <a:schemeClr val="accent1">
                    <a:lumMod val="75000"/>
                  </a:schemeClr>
                </a:solidFill>
                <a:latin typeface="Arial"/>
                <a:cs typeface="Arial"/>
              </a:rPr>
              <a:t>. How much will you be impacted by the outside conditions? Will you be spending a lot of time outside in the elements or will you be visiting a number of museums, lectures, working inside in an office environment?</a:t>
            </a:r>
          </a:p>
          <a:p>
            <a:pPr>
              <a:spcAft>
                <a:spcPts val="1200"/>
              </a:spcAft>
              <a:buFont typeface="Arial"/>
              <a:buChar char="•"/>
            </a:pPr>
            <a:r>
              <a:rPr lang="en-US" sz="1200" dirty="0">
                <a:solidFill>
                  <a:schemeClr val="accent1">
                    <a:lumMod val="75000"/>
                  </a:schemeClr>
                </a:solidFill>
                <a:latin typeface="Arial"/>
                <a:cs typeface="Arial"/>
              </a:rPr>
              <a:t> </a:t>
            </a:r>
            <a:r>
              <a:rPr lang="en-US" sz="1200" b="1" dirty="0" smtClean="0">
                <a:solidFill>
                  <a:schemeClr val="accent1">
                    <a:lumMod val="75000"/>
                  </a:schemeClr>
                </a:solidFill>
                <a:latin typeface="Arial"/>
                <a:cs typeface="Arial"/>
              </a:rPr>
              <a:t>Bites</a:t>
            </a:r>
            <a:r>
              <a:rPr lang="en-US" sz="1200" dirty="0" smtClean="0">
                <a:solidFill>
                  <a:schemeClr val="accent1">
                    <a:lumMod val="75000"/>
                  </a:schemeClr>
                </a:solidFill>
                <a:latin typeface="Arial"/>
                <a:cs typeface="Arial"/>
              </a:rPr>
              <a:t>. Will there be a lot of mosquitos, sand flies, etc. at this time of year? Will students need to pack suitable clothing to protect them?</a:t>
            </a:r>
          </a:p>
        </p:txBody>
      </p:sp>
    </p:spTree>
    <p:extLst>
      <p:ext uri="{BB962C8B-B14F-4D97-AF65-F5344CB8AC3E}">
        <p14:creationId xmlns:p14="http://schemas.microsoft.com/office/powerpoint/2010/main" val="3377419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685800" y="2132856"/>
            <a:ext cx="6781800" cy="3939540"/>
          </a:xfrm>
          <a:prstGeom prst="rect">
            <a:avLst/>
          </a:prstGeom>
          <a:noFill/>
        </p:spPr>
        <p:txBody>
          <a:bodyPr wrap="square" rtlCol="0">
            <a:spAutoFit/>
          </a:bodyPr>
          <a:lstStyle/>
          <a:p>
            <a:r>
              <a:rPr lang="en-AU" sz="3600" dirty="0" smtClean="0">
                <a:solidFill>
                  <a:schemeClr val="accent1">
                    <a:lumMod val="75000"/>
                  </a:schemeClr>
                </a:solidFill>
                <a:latin typeface="Helvetica"/>
                <a:cs typeface="Helvetica"/>
              </a:rPr>
              <a:t>Language</a:t>
            </a:r>
          </a:p>
          <a:p>
            <a:endParaRPr lang="en-AU" sz="3600" dirty="0" smtClean="0">
              <a:solidFill>
                <a:schemeClr val="accent1">
                  <a:lumMod val="75000"/>
                </a:schemeClr>
              </a:solidFill>
              <a:latin typeface="Arial"/>
              <a:cs typeface="Arial"/>
            </a:endParaRPr>
          </a:p>
          <a:p>
            <a:r>
              <a:rPr lang="en-AU" sz="1400" i="1" dirty="0" smtClean="0">
                <a:solidFill>
                  <a:schemeClr val="accent1">
                    <a:lumMod val="75000"/>
                  </a:schemeClr>
                </a:solidFill>
                <a:latin typeface="Arial"/>
                <a:cs typeface="Arial"/>
              </a:rPr>
              <a:t>If this is a language class then this section is obvious, but if not, students should be advised what to expect.</a:t>
            </a:r>
          </a:p>
          <a:p>
            <a:pPr>
              <a:buFont typeface="Arial"/>
              <a:buChar char="•"/>
            </a:pPr>
            <a:endParaRPr lang="en-AU" sz="1200" dirty="0" smtClean="0">
              <a:solidFill>
                <a:schemeClr val="accent1">
                  <a:lumMod val="75000"/>
                </a:schemeClr>
              </a:solidFill>
              <a:latin typeface="Arial"/>
              <a:cs typeface="Arial"/>
            </a:endParaRPr>
          </a:p>
          <a:p>
            <a:pPr>
              <a:spcAft>
                <a:spcPts val="1200"/>
              </a:spcAft>
              <a:buFont typeface="Arial"/>
              <a:buChar char="•"/>
            </a:pPr>
            <a:r>
              <a:rPr lang="en-AU" sz="1200" dirty="0" smtClean="0">
                <a:solidFill>
                  <a:schemeClr val="accent1">
                    <a:lumMod val="75000"/>
                  </a:schemeClr>
                </a:solidFill>
                <a:latin typeface="Arial"/>
                <a:cs typeface="Arial"/>
              </a:rPr>
              <a:t> </a:t>
            </a:r>
            <a:r>
              <a:rPr lang="en-AU" sz="1200" b="1" dirty="0" smtClean="0">
                <a:solidFill>
                  <a:schemeClr val="accent1">
                    <a:lumMod val="75000"/>
                  </a:schemeClr>
                </a:solidFill>
                <a:latin typeface="Arial"/>
                <a:cs typeface="Arial"/>
              </a:rPr>
              <a:t>Language</a:t>
            </a:r>
            <a:r>
              <a:rPr lang="en-AU" sz="1200" dirty="0" smtClean="0">
                <a:solidFill>
                  <a:schemeClr val="accent1">
                    <a:lumMod val="75000"/>
                  </a:schemeClr>
                </a:solidFill>
                <a:latin typeface="Arial"/>
                <a:cs typeface="Arial"/>
              </a:rPr>
              <a:t>. What is the destination language? Do you speak it? Is there anyone in the group that speaks this language? Will you be accompanied by a local guide/assistant that can help with translation?</a:t>
            </a:r>
          </a:p>
          <a:p>
            <a:pPr>
              <a:spcAft>
                <a:spcPts val="1200"/>
              </a:spcAft>
              <a:buFont typeface="Arial"/>
              <a:buChar char="•"/>
            </a:pPr>
            <a:r>
              <a:rPr lang="en-AU" sz="1200" dirty="0" smtClean="0">
                <a:solidFill>
                  <a:schemeClr val="accent1">
                    <a:lumMod val="75000"/>
                  </a:schemeClr>
                </a:solidFill>
                <a:latin typeface="Arial"/>
                <a:cs typeface="Arial"/>
              </a:rPr>
              <a:t> </a:t>
            </a:r>
            <a:r>
              <a:rPr lang="en-AU" sz="1200" b="1" dirty="0" smtClean="0">
                <a:solidFill>
                  <a:schemeClr val="accent1">
                    <a:lumMod val="75000"/>
                  </a:schemeClr>
                </a:solidFill>
                <a:latin typeface="Arial"/>
                <a:cs typeface="Arial"/>
              </a:rPr>
              <a:t>Alphabet</a:t>
            </a:r>
            <a:r>
              <a:rPr lang="en-AU" sz="1200" dirty="0" smtClean="0">
                <a:solidFill>
                  <a:schemeClr val="accent1">
                    <a:lumMod val="75000"/>
                  </a:schemeClr>
                </a:solidFill>
                <a:latin typeface="Arial"/>
                <a:cs typeface="Arial"/>
              </a:rPr>
              <a:t>. Is it the Roman alphabet? Will students be able to read and recognise signs in public places?</a:t>
            </a:r>
          </a:p>
          <a:p>
            <a:pPr>
              <a:spcAft>
                <a:spcPts val="1200"/>
              </a:spcAft>
              <a:buFont typeface="Arial"/>
              <a:buChar char="•"/>
            </a:pPr>
            <a:r>
              <a:rPr lang="en-AU" sz="1200" dirty="0" smtClean="0">
                <a:solidFill>
                  <a:schemeClr val="accent1">
                    <a:lumMod val="75000"/>
                  </a:schemeClr>
                </a:solidFill>
                <a:latin typeface="Arial"/>
                <a:cs typeface="Arial"/>
              </a:rPr>
              <a:t> </a:t>
            </a:r>
            <a:r>
              <a:rPr lang="en-AU" sz="1200" b="1" dirty="0" smtClean="0">
                <a:solidFill>
                  <a:schemeClr val="accent1">
                    <a:lumMod val="75000"/>
                  </a:schemeClr>
                </a:solidFill>
                <a:latin typeface="Arial"/>
                <a:cs typeface="Arial"/>
              </a:rPr>
              <a:t>Classes</a:t>
            </a:r>
            <a:r>
              <a:rPr lang="en-AU" sz="1200" dirty="0" smtClean="0">
                <a:solidFill>
                  <a:schemeClr val="accent1">
                    <a:lumMod val="75000"/>
                  </a:schemeClr>
                </a:solidFill>
                <a:latin typeface="Arial"/>
                <a:cs typeface="Arial"/>
              </a:rPr>
              <a:t>. Will students be given some intensive classes when they arrive to help them with basic communications? If not, can you provide them with a list of basic phrases they may need?</a:t>
            </a:r>
          </a:p>
          <a:p>
            <a:pPr>
              <a:spcAft>
                <a:spcPts val="1200"/>
              </a:spcAft>
              <a:buFont typeface="Arial"/>
              <a:buChar char="•"/>
            </a:pPr>
            <a:r>
              <a:rPr lang="en-AU" sz="1200" dirty="0" smtClean="0">
                <a:solidFill>
                  <a:schemeClr val="accent1">
                    <a:lumMod val="75000"/>
                  </a:schemeClr>
                </a:solidFill>
                <a:latin typeface="Arial"/>
                <a:cs typeface="Arial"/>
              </a:rPr>
              <a:t> </a:t>
            </a:r>
            <a:r>
              <a:rPr lang="en-AU" sz="1200" b="1" dirty="0" smtClean="0">
                <a:solidFill>
                  <a:schemeClr val="accent1">
                    <a:lumMod val="75000"/>
                  </a:schemeClr>
                </a:solidFill>
                <a:latin typeface="Arial"/>
                <a:cs typeface="Arial"/>
              </a:rPr>
              <a:t>English</a:t>
            </a:r>
            <a:r>
              <a:rPr lang="en-AU" sz="1200" dirty="0" smtClean="0">
                <a:solidFill>
                  <a:schemeClr val="accent1">
                    <a:lumMod val="75000"/>
                  </a:schemeClr>
                </a:solidFill>
                <a:latin typeface="Arial"/>
                <a:cs typeface="Arial"/>
              </a:rPr>
              <a:t>. What is the likelihood that English will be understood and spoken? Is this more likely in cities as opposed to smaller towns?</a:t>
            </a:r>
          </a:p>
        </p:txBody>
      </p:sp>
    </p:spTree>
    <p:extLst>
      <p:ext uri="{BB962C8B-B14F-4D97-AF65-F5344CB8AC3E}">
        <p14:creationId xmlns:p14="http://schemas.microsoft.com/office/powerpoint/2010/main" val="4151532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789</TotalTime>
  <Words>2295</Words>
  <Application>Microsoft Office PowerPoint</Application>
  <PresentationFormat>On-screen Show (4:3)</PresentationFormat>
  <Paragraphs>139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Alana Jayne Marriner</cp:lastModifiedBy>
  <cp:revision>62</cp:revision>
  <dcterms:created xsi:type="dcterms:W3CDTF">2010-10-19T00:27:38Z</dcterms:created>
  <dcterms:modified xsi:type="dcterms:W3CDTF">2014-11-19T05:34:29Z</dcterms:modified>
</cp:coreProperties>
</file>